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7" r:id="rId4"/>
    <p:sldMasterId id="2147483692" r:id="rId5"/>
  </p:sldMasterIdLst>
  <p:notesMasterIdLst>
    <p:notesMasterId r:id="rId22"/>
  </p:notesMasterIdLst>
  <p:handoutMasterIdLst>
    <p:handoutMasterId r:id="rId23"/>
  </p:handoutMasterIdLst>
  <p:sldIdLst>
    <p:sldId id="285" r:id="rId6"/>
    <p:sldId id="289" r:id="rId7"/>
    <p:sldId id="291" r:id="rId8"/>
    <p:sldId id="316" r:id="rId9"/>
    <p:sldId id="294" r:id="rId10"/>
    <p:sldId id="318" r:id="rId11"/>
    <p:sldId id="319" r:id="rId12"/>
    <p:sldId id="11268" r:id="rId13"/>
    <p:sldId id="11263" r:id="rId14"/>
    <p:sldId id="11264" r:id="rId15"/>
    <p:sldId id="11265" r:id="rId16"/>
    <p:sldId id="11269" r:id="rId17"/>
    <p:sldId id="315" r:id="rId18"/>
    <p:sldId id="11270" r:id="rId19"/>
    <p:sldId id="305" r:id="rId20"/>
    <p:sldId id="11271" r:id="rId21"/>
  </p:sldIdLst>
  <p:sldSz cx="12192000" cy="6858000"/>
  <p:notesSz cx="6858000" cy="9144000"/>
  <p:embeddedFontLst>
    <p:embeddedFont>
      <p:font typeface="Barlow Light" panose="020B0604020202020204" charset="0"/>
      <p:regular r:id="rId24"/>
      <p:italic r:id="rId25"/>
    </p:embeddedFont>
    <p:embeddedFont>
      <p:font typeface="Barlow SemiBold"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Franklin Gothic Book" panose="020B0503020102020204" pitchFamily="34" charset="0"/>
      <p:regular r:id="rId34"/>
      <p:italic r:id="rId35"/>
    </p:embeddedFont>
    <p:embeddedFont>
      <p:font typeface="Helvetica" panose="020B0604020202020204" pitchFamily="34" charset="0"/>
      <p:regular r:id="rId36"/>
      <p:bold r:id="rId37"/>
      <p:italic r:id="rId38"/>
      <p:boldItalic r:id="rId39"/>
    </p:embeddedFont>
    <p:embeddedFont>
      <p:font typeface="Montserrat" panose="00000500000000000000" pitchFamily="2" charset="0"/>
      <p:regular r:id="rId40"/>
      <p:bold r:id="rId41"/>
      <p:italic r:id="rId42"/>
      <p:boldItalic r:id="rId43"/>
    </p:embeddedFont>
    <p:embeddedFont>
      <p:font typeface="Open Sans Light" panose="020B0306030504020204" pitchFamily="34" charset="0"/>
      <p:regular r:id="rId44"/>
      <p:italic r:id="rId45"/>
    </p:embeddedFont>
    <p:embeddedFont>
      <p:font typeface="Open Sans Semibold" panose="020B070603080402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lika Ulapane" initials="NU" lastIdx="1" clrIdx="0">
    <p:extLst>
      <p:ext uri="{19B8F6BF-5375-455C-9EA6-DF929625EA0E}">
        <p15:presenceInfo xmlns:p15="http://schemas.microsoft.com/office/powerpoint/2012/main" userId="7feee77890dc96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A7500"/>
    <a:srgbClr val="A5A5A5"/>
    <a:srgbClr val="3D3A3B"/>
    <a:srgbClr val="E7E7E8"/>
    <a:srgbClr val="00CB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96327"/>
  </p:normalViewPr>
  <p:slideViewPr>
    <p:cSldViewPr snapToGrid="0" snapToObjects="1">
      <p:cViewPr varScale="1">
        <p:scale>
          <a:sx n="62" d="100"/>
          <a:sy n="62" d="100"/>
        </p:scale>
        <p:origin x="652"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6.fntdata"/><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7E11E6-8150-AF44-AFE7-DF986568B2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F99326-1140-9949-874B-CD046F3049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5A953B-9909-7344-830D-F654C8372957}" type="datetimeFigureOut">
              <a:rPr lang="en-US" smtClean="0"/>
              <a:t>12/5/2022</a:t>
            </a:fld>
            <a:endParaRPr lang="en-US"/>
          </a:p>
        </p:txBody>
      </p:sp>
      <p:sp>
        <p:nvSpPr>
          <p:cNvPr id="4" name="Footer Placeholder 3">
            <a:extLst>
              <a:ext uri="{FF2B5EF4-FFF2-40B4-BE49-F238E27FC236}">
                <a16:creationId xmlns:a16="http://schemas.microsoft.com/office/drawing/2014/main" id="{AE5CB73C-BF19-5C49-9411-5E8924F194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D62293-26BF-CA45-A807-782718E6AF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848B1-B0DD-424F-802B-05423415D106}" type="slidenum">
              <a:rPr lang="en-US" smtClean="0"/>
              <a:t>‹#›</a:t>
            </a:fld>
            <a:endParaRPr lang="en-US"/>
          </a:p>
        </p:txBody>
      </p:sp>
    </p:spTree>
    <p:extLst>
      <p:ext uri="{BB962C8B-B14F-4D97-AF65-F5344CB8AC3E}">
        <p14:creationId xmlns:p14="http://schemas.microsoft.com/office/powerpoint/2010/main" val="56275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2CC0F-9473-0047-886D-57B7E191AF4C}" type="datetimeFigureOut">
              <a:rPr lang="en-US" smtClean="0"/>
              <a:t>12/5/2022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D582C-B91B-2B4F-BB3D-6012B5620939}" type="slidenum">
              <a:rPr lang="en-US" smtClean="0"/>
              <a:t>‹#›</a:t>
            </a:fld>
            <a:endParaRPr lang="en-US" dirty="0"/>
          </a:p>
        </p:txBody>
      </p:sp>
    </p:spTree>
    <p:extLst>
      <p:ext uri="{BB962C8B-B14F-4D97-AF65-F5344CB8AC3E}">
        <p14:creationId xmlns:p14="http://schemas.microsoft.com/office/powerpoint/2010/main" val="99783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2</a:t>
            </a:fld>
            <a:endParaRPr lang="en-US"/>
          </a:p>
        </p:txBody>
      </p:sp>
    </p:spTree>
    <p:extLst>
      <p:ext uri="{BB962C8B-B14F-4D97-AF65-F5344CB8AC3E}">
        <p14:creationId xmlns:p14="http://schemas.microsoft.com/office/powerpoint/2010/main" val="327428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3</a:t>
            </a:fld>
            <a:endParaRPr lang="en-US" dirty="0"/>
          </a:p>
        </p:txBody>
      </p:sp>
    </p:spTree>
    <p:extLst>
      <p:ext uri="{BB962C8B-B14F-4D97-AF65-F5344CB8AC3E}">
        <p14:creationId xmlns:p14="http://schemas.microsoft.com/office/powerpoint/2010/main" val="66358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4</a:t>
            </a:fld>
            <a:endParaRPr lang="en-US" dirty="0"/>
          </a:p>
        </p:txBody>
      </p:sp>
    </p:spTree>
    <p:extLst>
      <p:ext uri="{BB962C8B-B14F-4D97-AF65-F5344CB8AC3E}">
        <p14:creationId xmlns:p14="http://schemas.microsoft.com/office/powerpoint/2010/main" val="222677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3BD582C-B91B-2B4F-BB3D-6012B5620939}" type="slidenum">
              <a:rPr lang="en-US" smtClean="0"/>
              <a:t>5</a:t>
            </a:fld>
            <a:endParaRPr lang="en-US" dirty="0"/>
          </a:p>
        </p:txBody>
      </p:sp>
    </p:spTree>
    <p:extLst>
      <p:ext uri="{BB962C8B-B14F-4D97-AF65-F5344CB8AC3E}">
        <p14:creationId xmlns:p14="http://schemas.microsoft.com/office/powerpoint/2010/main" val="44208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6</a:t>
            </a:fld>
            <a:endParaRPr lang="en-US" dirty="0"/>
          </a:p>
        </p:txBody>
      </p:sp>
    </p:spTree>
    <p:extLst>
      <p:ext uri="{BB962C8B-B14F-4D97-AF65-F5344CB8AC3E}">
        <p14:creationId xmlns:p14="http://schemas.microsoft.com/office/powerpoint/2010/main" val="194985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7</a:t>
            </a:fld>
            <a:endParaRPr lang="en-US" dirty="0"/>
          </a:p>
        </p:txBody>
      </p:sp>
    </p:spTree>
    <p:extLst>
      <p:ext uri="{BB962C8B-B14F-4D97-AF65-F5344CB8AC3E}">
        <p14:creationId xmlns:p14="http://schemas.microsoft.com/office/powerpoint/2010/main" val="133123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D582C-B91B-2B4F-BB3D-6012B5620939}" type="slidenum">
              <a:rPr lang="en-US" smtClean="0"/>
              <a:t>8</a:t>
            </a:fld>
            <a:endParaRPr lang="en-US" dirty="0"/>
          </a:p>
        </p:txBody>
      </p:sp>
    </p:spTree>
    <p:extLst>
      <p:ext uri="{BB962C8B-B14F-4D97-AF65-F5344CB8AC3E}">
        <p14:creationId xmlns:p14="http://schemas.microsoft.com/office/powerpoint/2010/main" val="413958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987053E-8DFE-4886-BD41-97119B65FF02}" type="slidenum">
              <a:rPr lang="en-AU" smtClean="0"/>
              <a:t>9</a:t>
            </a:fld>
            <a:endParaRPr lang="en-AU"/>
          </a:p>
        </p:txBody>
      </p:sp>
    </p:spTree>
    <p:extLst>
      <p:ext uri="{BB962C8B-B14F-4D97-AF65-F5344CB8AC3E}">
        <p14:creationId xmlns:p14="http://schemas.microsoft.com/office/powerpoint/2010/main" val="1906571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rge logo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89EEF8-F59E-404A-ADC6-4CDB120479DB}"/>
              </a:ext>
            </a:extLst>
          </p:cNvPr>
          <p:cNvPicPr>
            <a:picLocks noChangeAspect="1"/>
          </p:cNvPicPr>
          <p:nvPr/>
        </p:nvPicPr>
        <p:blipFill>
          <a:blip r:embed="rId2"/>
          <a:stretch>
            <a:fillRect/>
          </a:stretch>
        </p:blipFill>
        <p:spPr>
          <a:xfrm>
            <a:off x="9984686" y="422097"/>
            <a:ext cx="1762621" cy="855390"/>
          </a:xfrm>
          <a:prstGeom prst="rect">
            <a:avLst/>
          </a:prstGeom>
          <a:ln w="6350">
            <a:noFill/>
          </a:ln>
        </p:spPr>
      </p:pic>
      <p:pic>
        <p:nvPicPr>
          <p:cNvPr id="3" name="Picture 2">
            <a:extLst>
              <a:ext uri="{FF2B5EF4-FFF2-40B4-BE49-F238E27FC236}">
                <a16:creationId xmlns:a16="http://schemas.microsoft.com/office/drawing/2014/main" id="{3AA94B2B-C868-468D-91DC-8F17D0A5F9D5}"/>
              </a:ext>
            </a:extLst>
          </p:cNvPr>
          <p:cNvPicPr>
            <a:picLocks noChangeAspect="1"/>
          </p:cNvPicPr>
          <p:nvPr userDrawn="1"/>
        </p:nvPicPr>
        <p:blipFill>
          <a:blip r:embed="rId2"/>
          <a:stretch>
            <a:fillRect/>
          </a:stretch>
        </p:blipFill>
        <p:spPr>
          <a:xfrm>
            <a:off x="9984686" y="422097"/>
            <a:ext cx="1762621" cy="855390"/>
          </a:xfrm>
          <a:prstGeom prst="rect">
            <a:avLst/>
          </a:prstGeom>
          <a:ln w="6350">
            <a:noFill/>
          </a:ln>
        </p:spPr>
      </p:pic>
    </p:spTree>
    <p:extLst>
      <p:ext uri="{BB962C8B-B14F-4D97-AF65-F5344CB8AC3E}">
        <p14:creationId xmlns:p14="http://schemas.microsoft.com/office/powerpoint/2010/main" val="15458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slide with 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143AD1-9D72-DE4B-8F1E-2D6B178E53FC}"/>
              </a:ext>
            </a:extLst>
          </p:cNvPr>
          <p:cNvPicPr>
            <a:picLocks noChangeAspect="1"/>
          </p:cNvPicPr>
          <p:nvPr/>
        </p:nvPicPr>
        <p:blipFill>
          <a:blip r:embed="rId2"/>
          <a:stretch>
            <a:fillRect/>
          </a:stretch>
        </p:blipFill>
        <p:spPr>
          <a:xfrm>
            <a:off x="10886515" y="6104792"/>
            <a:ext cx="989746" cy="480318"/>
          </a:xfrm>
          <a:prstGeom prst="rect">
            <a:avLst/>
          </a:prstGeom>
          <a:ln w="6350">
            <a:noFill/>
          </a:ln>
        </p:spPr>
      </p:pic>
      <p:pic>
        <p:nvPicPr>
          <p:cNvPr id="13" name="Picture 12">
            <a:extLst>
              <a:ext uri="{FF2B5EF4-FFF2-40B4-BE49-F238E27FC236}">
                <a16:creationId xmlns:a16="http://schemas.microsoft.com/office/drawing/2014/main" id="{47FA5ACD-3A97-B149-B36C-5AA415250D9B}"/>
              </a:ext>
            </a:extLst>
          </p:cNvPr>
          <p:cNvPicPr>
            <a:picLocks noChangeAspect="1"/>
          </p:cNvPicPr>
          <p:nvPr userDrawn="1"/>
        </p:nvPicPr>
        <p:blipFill rotWithShape="1">
          <a:blip r:embed="rId3"/>
          <a:srcRect l="79226" t="68124" r="-962" b="10595"/>
          <a:stretch/>
        </p:blipFill>
        <p:spPr>
          <a:xfrm>
            <a:off x="10260622" y="211344"/>
            <a:ext cx="1690585" cy="3300759"/>
          </a:xfrm>
          <a:prstGeom prst="rect">
            <a:avLst/>
          </a:prstGeom>
        </p:spPr>
      </p:pic>
      <p:sp>
        <p:nvSpPr>
          <p:cNvPr id="11" name="Title 1">
            <a:extLst>
              <a:ext uri="{FF2B5EF4-FFF2-40B4-BE49-F238E27FC236}">
                <a16:creationId xmlns:a16="http://schemas.microsoft.com/office/drawing/2014/main" id="{1E6306D7-3A2F-F940-9F7B-15EB392CABC8}"/>
              </a:ext>
            </a:extLst>
          </p:cNvPr>
          <p:cNvSpPr>
            <a:spLocks noGrp="1"/>
          </p:cNvSpPr>
          <p:nvPr>
            <p:ph type="ctrTitle" hasCustomPrompt="1"/>
          </p:nvPr>
        </p:nvSpPr>
        <p:spPr>
          <a:xfrm>
            <a:off x="430280" y="449927"/>
            <a:ext cx="9687755"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14" name="Subtitle 2">
            <a:extLst>
              <a:ext uri="{FF2B5EF4-FFF2-40B4-BE49-F238E27FC236}">
                <a16:creationId xmlns:a16="http://schemas.microsoft.com/office/drawing/2014/main" id="{8DCA242E-7F41-D547-A34B-ECAD02B74087}"/>
              </a:ext>
            </a:extLst>
          </p:cNvPr>
          <p:cNvSpPr>
            <a:spLocks noGrp="1"/>
          </p:cNvSpPr>
          <p:nvPr>
            <p:ph type="subTitle" idx="1" hasCustomPrompt="1"/>
          </p:nvPr>
        </p:nvSpPr>
        <p:spPr>
          <a:xfrm>
            <a:off x="430280" y="2247150"/>
            <a:ext cx="9687754"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You may add some body text to explain your table.</a:t>
            </a:r>
          </a:p>
        </p:txBody>
      </p:sp>
      <p:sp>
        <p:nvSpPr>
          <p:cNvPr id="15" name="Text Placeholder 4">
            <a:extLst>
              <a:ext uri="{FF2B5EF4-FFF2-40B4-BE49-F238E27FC236}">
                <a16:creationId xmlns:a16="http://schemas.microsoft.com/office/drawing/2014/main" id="{9E5544B2-7476-044A-821A-71516FF0BD77}"/>
              </a:ext>
            </a:extLst>
          </p:cNvPr>
          <p:cNvSpPr>
            <a:spLocks noGrp="1"/>
          </p:cNvSpPr>
          <p:nvPr>
            <p:ph type="body" sz="quarter" idx="10" hasCustomPrompt="1"/>
          </p:nvPr>
        </p:nvSpPr>
        <p:spPr>
          <a:xfrm>
            <a:off x="430280" y="1508852"/>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16" name="Text Placeholder 7">
            <a:extLst>
              <a:ext uri="{FF2B5EF4-FFF2-40B4-BE49-F238E27FC236}">
                <a16:creationId xmlns:a16="http://schemas.microsoft.com/office/drawing/2014/main" id="{5BA71D75-C832-624C-ADF5-2477EC2446C8}"/>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5" name="Table Placeholder 4">
            <a:extLst>
              <a:ext uri="{FF2B5EF4-FFF2-40B4-BE49-F238E27FC236}">
                <a16:creationId xmlns:a16="http://schemas.microsoft.com/office/drawing/2014/main" id="{8E0CB9A1-AA5A-1F45-81B8-6B21FDF845C8}"/>
              </a:ext>
            </a:extLst>
          </p:cNvPr>
          <p:cNvSpPr>
            <a:spLocks noGrp="1"/>
          </p:cNvSpPr>
          <p:nvPr>
            <p:ph type="tbl" sz="quarter" idx="12"/>
          </p:nvPr>
        </p:nvSpPr>
        <p:spPr>
          <a:xfrm>
            <a:off x="430281" y="3039762"/>
            <a:ext cx="9687754" cy="2309386"/>
          </a:xfrm>
          <a:prstGeom prst="rect">
            <a:avLst/>
          </a:prstGeom>
          <a:noFill/>
        </p:spPr>
        <p:txBody>
          <a:bodyPr/>
          <a:lstStyle>
            <a:lvl1pPr>
              <a:defRPr sz="1400"/>
            </a:lvl1pPr>
          </a:lstStyle>
          <a:p>
            <a:r>
              <a:rPr lang="en-US"/>
              <a:t>Click icon to add table</a:t>
            </a:r>
            <a:endParaRPr lang="en-US" dirty="0"/>
          </a:p>
        </p:txBody>
      </p:sp>
    </p:spTree>
    <p:extLst>
      <p:ext uri="{BB962C8B-B14F-4D97-AF65-F5344CB8AC3E}">
        <p14:creationId xmlns:p14="http://schemas.microsoft.com/office/powerpoint/2010/main" val="50941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ple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55804"/>
            <a:ext cx="6089790" cy="923330"/>
          </a:xfrm>
          <a:prstGeom prst="rect">
            <a:avLst/>
          </a:prstGeom>
        </p:spPr>
        <p:txBody>
          <a:bodyPr wrap="square" anchor="t" anchorCtr="0">
            <a:spAutoFit/>
          </a:bodyPr>
          <a:lstStyle>
            <a:lvl1pPr algn="l">
              <a:lnSpc>
                <a:spcPct val="100000"/>
              </a:lnSpc>
              <a:defRPr sz="5400" b="0" i="0" cap="none" baseline="0">
                <a:solidFill>
                  <a:srgbClr val="000000"/>
                </a:solidFill>
                <a:latin typeface="Barlow Light" pitchFamily="2" charset="77"/>
                <a:ea typeface="DIN 2014 Light" panose="020B0404020202020204" pitchFamily="34" charset="77"/>
              </a:defRPr>
            </a:lvl1pPr>
          </a:lstStyle>
          <a:p>
            <a:r>
              <a:rPr lang="en-US" dirty="0"/>
              <a:t>Swinburne life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85430"/>
            <a:ext cx="6089790"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It’s what you make it</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748813"/>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Sam Sample</a:t>
            </a:r>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4076805"/>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23 April, 2021</a:t>
            </a:r>
          </a:p>
        </p:txBody>
      </p:sp>
      <p:pic>
        <p:nvPicPr>
          <p:cNvPr id="8" name="Picture 7">
            <a:extLst>
              <a:ext uri="{FF2B5EF4-FFF2-40B4-BE49-F238E27FC236}">
                <a16:creationId xmlns:a16="http://schemas.microsoft.com/office/drawing/2014/main" id="{2320B6F8-8E52-F940-BA78-A0A2B78F1B1F}"/>
              </a:ext>
            </a:extLst>
          </p:cNvPr>
          <p:cNvPicPr>
            <a:picLocks noChangeAspect="1"/>
          </p:cNvPicPr>
          <p:nvPr/>
        </p:nvPicPr>
        <p:blipFill rotWithShape="1">
          <a:blip r:embed="rId3"/>
          <a:srcRect l="32480" t="84250" r="-4719" b="9263"/>
          <a:stretch/>
        </p:blipFill>
        <p:spPr>
          <a:xfrm>
            <a:off x="5557919" y="5734878"/>
            <a:ext cx="5618375" cy="1006164"/>
          </a:xfrm>
          <a:prstGeom prst="rect">
            <a:avLst/>
          </a:prstGeom>
        </p:spPr>
      </p:pic>
      <p:pic>
        <p:nvPicPr>
          <p:cNvPr id="9" name="Picture 8">
            <a:extLst>
              <a:ext uri="{FF2B5EF4-FFF2-40B4-BE49-F238E27FC236}">
                <a16:creationId xmlns:a16="http://schemas.microsoft.com/office/drawing/2014/main" id="{9BF95770-577E-2F4F-90B8-2401D9014C37}"/>
              </a:ext>
            </a:extLst>
          </p:cNvPr>
          <p:cNvPicPr>
            <a:picLocks noChangeAspect="1"/>
          </p:cNvPicPr>
          <p:nvPr/>
        </p:nvPicPr>
        <p:blipFill rotWithShape="1">
          <a:blip r:embed="rId3"/>
          <a:srcRect l="-4606" t="49360" r="68851" b="45400"/>
          <a:stretch/>
        </p:blipFill>
        <p:spPr>
          <a:xfrm>
            <a:off x="131977" y="323389"/>
            <a:ext cx="2780907" cy="812754"/>
          </a:xfrm>
          <a:prstGeom prst="rect">
            <a:avLst/>
          </a:prstGeom>
        </p:spPr>
      </p:pic>
      <p:pic>
        <p:nvPicPr>
          <p:cNvPr id="10" name="Picture 9">
            <a:extLst>
              <a:ext uri="{FF2B5EF4-FFF2-40B4-BE49-F238E27FC236}">
                <a16:creationId xmlns:a16="http://schemas.microsoft.com/office/drawing/2014/main" id="{591A2690-5A04-4048-8F01-F3EEC9A22C8F}"/>
              </a:ext>
            </a:extLst>
          </p:cNvPr>
          <p:cNvPicPr>
            <a:picLocks noChangeAspect="1"/>
          </p:cNvPicPr>
          <p:nvPr/>
        </p:nvPicPr>
        <p:blipFill rotWithShape="1">
          <a:blip r:embed="rId4"/>
          <a:srcRect l="22459" t="13219" r="23662" b="-264"/>
          <a:stretch/>
        </p:blipFill>
        <p:spPr>
          <a:xfrm>
            <a:off x="6894485" y="404038"/>
            <a:ext cx="4834735" cy="5198999"/>
          </a:xfrm>
          <a:prstGeom prst="rect">
            <a:avLst/>
          </a:prstGeom>
        </p:spPr>
      </p:pic>
      <p:pic>
        <p:nvPicPr>
          <p:cNvPr id="11" name="Picture 10">
            <a:extLst>
              <a:ext uri="{FF2B5EF4-FFF2-40B4-BE49-F238E27FC236}">
                <a16:creationId xmlns:a16="http://schemas.microsoft.com/office/drawing/2014/main" id="{81A8A8EC-9FB9-444F-A69E-63E5196ED0BD}"/>
              </a:ext>
            </a:extLst>
          </p:cNvPr>
          <p:cNvPicPr>
            <a:picLocks noChangeAspect="1"/>
          </p:cNvPicPr>
          <p:nvPr/>
        </p:nvPicPr>
        <p:blipFill rotWithShape="1">
          <a:blip r:embed="rId3"/>
          <a:srcRect l="32480" t="77968" r="52977" b="15545"/>
          <a:stretch/>
        </p:blipFill>
        <p:spPr>
          <a:xfrm>
            <a:off x="5557920" y="4760536"/>
            <a:ext cx="1131116" cy="1006164"/>
          </a:xfrm>
          <a:prstGeom prst="rect">
            <a:avLst/>
          </a:prstGeom>
        </p:spPr>
      </p:pic>
    </p:spTree>
    <p:extLst>
      <p:ext uri="{BB962C8B-B14F-4D97-AF65-F5344CB8AC3E}">
        <p14:creationId xmlns:p14="http://schemas.microsoft.com/office/powerpoint/2010/main" val="912340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with on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5618375"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5618375"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8" name="Picture 7">
            <a:extLst>
              <a:ext uri="{FF2B5EF4-FFF2-40B4-BE49-F238E27FC236}">
                <a16:creationId xmlns:a16="http://schemas.microsoft.com/office/drawing/2014/main" id="{2320B6F8-8E52-F940-BA78-A0A2B78F1B1F}"/>
              </a:ext>
            </a:extLst>
          </p:cNvPr>
          <p:cNvPicPr>
            <a:picLocks noChangeAspect="1"/>
          </p:cNvPicPr>
          <p:nvPr/>
        </p:nvPicPr>
        <p:blipFill rotWithShape="1">
          <a:blip r:embed="rId3"/>
          <a:srcRect l="32480" t="77968" r="-4719" b="9263"/>
          <a:stretch/>
        </p:blipFill>
        <p:spPr>
          <a:xfrm>
            <a:off x="5557919" y="4760536"/>
            <a:ext cx="5618375" cy="1980506"/>
          </a:xfrm>
          <a:prstGeom prst="rect">
            <a:avLst/>
          </a:prstGeom>
        </p:spPr>
      </p:pic>
      <p:pic>
        <p:nvPicPr>
          <p:cNvPr id="9" name="Picture 8">
            <a:extLst>
              <a:ext uri="{FF2B5EF4-FFF2-40B4-BE49-F238E27FC236}">
                <a16:creationId xmlns:a16="http://schemas.microsoft.com/office/drawing/2014/main" id="{9BF95770-577E-2F4F-90B8-2401D9014C37}"/>
              </a:ext>
            </a:extLst>
          </p:cNvPr>
          <p:cNvPicPr>
            <a:picLocks noChangeAspect="1"/>
          </p:cNvPicPr>
          <p:nvPr userDrawn="1"/>
        </p:nvPicPr>
        <p:blipFill rotWithShape="1">
          <a:blip r:embed="rId3"/>
          <a:srcRect l="-4606" t="49360" r="68851" b="45400"/>
          <a:stretch/>
        </p:blipFill>
        <p:spPr>
          <a:xfrm>
            <a:off x="131977" y="323389"/>
            <a:ext cx="2780907" cy="812754"/>
          </a:xfrm>
          <a:prstGeom prst="rect">
            <a:avLst/>
          </a:prstGeom>
        </p:spPr>
      </p:pic>
      <p:pic>
        <p:nvPicPr>
          <p:cNvPr id="10" name="Picture 9">
            <a:extLst>
              <a:ext uri="{FF2B5EF4-FFF2-40B4-BE49-F238E27FC236}">
                <a16:creationId xmlns:a16="http://schemas.microsoft.com/office/drawing/2014/main" id="{591A2690-5A04-4048-8F01-F3EEC9A22C8F}"/>
              </a:ext>
            </a:extLst>
          </p:cNvPr>
          <p:cNvPicPr>
            <a:picLocks noChangeAspect="1"/>
          </p:cNvPicPr>
          <p:nvPr userDrawn="1"/>
        </p:nvPicPr>
        <p:blipFill rotWithShape="1">
          <a:blip r:embed="rId4"/>
          <a:srcRect l="26846" t="13787" r="21181" b="2382"/>
          <a:stretch/>
        </p:blipFill>
        <p:spPr>
          <a:xfrm>
            <a:off x="6894485" y="404038"/>
            <a:ext cx="4834735" cy="5198999"/>
          </a:xfrm>
          <a:prstGeom prst="rect">
            <a:avLst/>
          </a:prstGeom>
        </p:spPr>
      </p:pic>
    </p:spTree>
    <p:extLst>
      <p:ext uri="{BB962C8B-B14F-4D97-AF65-F5344CB8AC3E}">
        <p14:creationId xmlns:p14="http://schemas.microsoft.com/office/powerpoint/2010/main" val="362694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6506097"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6506097"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9" name="Picture 8">
            <a:extLst>
              <a:ext uri="{FF2B5EF4-FFF2-40B4-BE49-F238E27FC236}">
                <a16:creationId xmlns:a16="http://schemas.microsoft.com/office/drawing/2014/main" id="{9BF95770-577E-2F4F-90B8-2401D9014C37}"/>
              </a:ext>
            </a:extLst>
          </p:cNvPr>
          <p:cNvPicPr>
            <a:picLocks noChangeAspect="1"/>
          </p:cNvPicPr>
          <p:nvPr/>
        </p:nvPicPr>
        <p:blipFill rotWithShape="1">
          <a:blip r:embed="rId3"/>
          <a:srcRect l="-4606" t="49360" r="68851" b="45400"/>
          <a:stretch/>
        </p:blipFill>
        <p:spPr>
          <a:xfrm>
            <a:off x="131977" y="323389"/>
            <a:ext cx="2780907" cy="812754"/>
          </a:xfrm>
          <a:prstGeom prst="rect">
            <a:avLst/>
          </a:prstGeom>
        </p:spPr>
      </p:pic>
      <p:pic>
        <p:nvPicPr>
          <p:cNvPr id="16" name="Picture 15">
            <a:extLst>
              <a:ext uri="{FF2B5EF4-FFF2-40B4-BE49-F238E27FC236}">
                <a16:creationId xmlns:a16="http://schemas.microsoft.com/office/drawing/2014/main" id="{71B7D4E7-3C73-7A4A-946D-63804544EC4C}"/>
              </a:ext>
            </a:extLst>
          </p:cNvPr>
          <p:cNvPicPr>
            <a:picLocks noChangeAspect="1"/>
          </p:cNvPicPr>
          <p:nvPr/>
        </p:nvPicPr>
        <p:blipFill rotWithShape="1">
          <a:blip r:embed="rId3"/>
          <a:srcRect l="52634" t="78297" r="1" b="10595"/>
          <a:stretch/>
        </p:blipFill>
        <p:spPr>
          <a:xfrm>
            <a:off x="8080513" y="4811775"/>
            <a:ext cx="3683888" cy="1722838"/>
          </a:xfrm>
          <a:prstGeom prst="rect">
            <a:avLst/>
          </a:prstGeom>
        </p:spPr>
      </p:pic>
      <p:pic>
        <p:nvPicPr>
          <p:cNvPr id="15" name="Picture 14">
            <a:extLst>
              <a:ext uri="{FF2B5EF4-FFF2-40B4-BE49-F238E27FC236}">
                <a16:creationId xmlns:a16="http://schemas.microsoft.com/office/drawing/2014/main" id="{0E56A9A7-BA5D-8F4F-87A5-52E81EF79B6E}"/>
              </a:ext>
            </a:extLst>
          </p:cNvPr>
          <p:cNvPicPr>
            <a:picLocks noChangeAspect="1"/>
          </p:cNvPicPr>
          <p:nvPr/>
        </p:nvPicPr>
        <p:blipFill rotWithShape="1">
          <a:blip r:embed="rId4"/>
          <a:srcRect l="7971" t="4838" r="27910"/>
          <a:stretch/>
        </p:blipFill>
        <p:spPr>
          <a:xfrm>
            <a:off x="7876014" y="452487"/>
            <a:ext cx="4315985" cy="4270342"/>
          </a:xfrm>
          <a:prstGeom prst="rect">
            <a:avLst/>
          </a:prstGeom>
        </p:spPr>
      </p:pic>
      <p:pic>
        <p:nvPicPr>
          <p:cNvPr id="14" name="Picture 13">
            <a:extLst>
              <a:ext uri="{FF2B5EF4-FFF2-40B4-BE49-F238E27FC236}">
                <a16:creationId xmlns:a16="http://schemas.microsoft.com/office/drawing/2014/main" id="{56A55381-D824-1843-9E81-B6C7DD276103}"/>
              </a:ext>
            </a:extLst>
          </p:cNvPr>
          <p:cNvPicPr>
            <a:picLocks noChangeAspect="1"/>
          </p:cNvPicPr>
          <p:nvPr/>
        </p:nvPicPr>
        <p:blipFill>
          <a:blip r:embed="rId5"/>
          <a:srcRect l="5833" r="5833"/>
          <a:stretch/>
        </p:blipFill>
        <p:spPr>
          <a:xfrm>
            <a:off x="5722463" y="4722829"/>
            <a:ext cx="2153551" cy="1722838"/>
          </a:xfrm>
          <a:prstGeom prst="rect">
            <a:avLst/>
          </a:prstGeom>
        </p:spPr>
      </p:pic>
      <p:pic>
        <p:nvPicPr>
          <p:cNvPr id="11" name="Picture 10">
            <a:extLst>
              <a:ext uri="{FF2B5EF4-FFF2-40B4-BE49-F238E27FC236}">
                <a16:creationId xmlns:a16="http://schemas.microsoft.com/office/drawing/2014/main" id="{4E0CDDDD-6F87-BF44-8B03-FC4E347C60AE}"/>
              </a:ext>
            </a:extLst>
          </p:cNvPr>
          <p:cNvPicPr>
            <a:picLocks noChangeAspect="1"/>
          </p:cNvPicPr>
          <p:nvPr/>
        </p:nvPicPr>
        <p:blipFill rotWithShape="1">
          <a:blip r:embed="rId3"/>
          <a:srcRect l="37923" t="71919" r="51711" b="23057"/>
          <a:stretch/>
        </p:blipFill>
        <p:spPr>
          <a:xfrm>
            <a:off x="6936377" y="3822520"/>
            <a:ext cx="806206" cy="779297"/>
          </a:xfrm>
          <a:prstGeom prst="rect">
            <a:avLst/>
          </a:prstGeom>
        </p:spPr>
      </p:pic>
    </p:spTree>
    <p:extLst>
      <p:ext uri="{BB962C8B-B14F-4D97-AF65-F5344CB8AC3E}">
        <p14:creationId xmlns:p14="http://schemas.microsoft.com/office/powerpoint/2010/main" val="180982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mple_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A883F-D7EF-994A-8C0A-250C680E9DAC}"/>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7C9E8C4A-1C6F-0847-BF94-B8F6F086A0C5}"/>
              </a:ext>
            </a:extLst>
          </p:cNvPr>
          <p:cNvSpPr>
            <a:spLocks noGrp="1"/>
          </p:cNvSpPr>
          <p:nvPr>
            <p:ph type="ctrTitle" hasCustomPrompt="1"/>
          </p:nvPr>
        </p:nvSpPr>
        <p:spPr>
          <a:xfrm>
            <a:off x="430280" y="1869345"/>
            <a:ext cx="7671729" cy="1781257"/>
          </a:xfrm>
          <a:prstGeom prst="rect">
            <a:avLst/>
          </a:prstGeom>
        </p:spPr>
        <p:txBody>
          <a:bodyPr wrap="square" anchor="t" anchorCtr="0">
            <a:spAutoFit/>
          </a:bodyPr>
          <a:lstStyle>
            <a:lvl1pPr algn="l">
              <a:lnSpc>
                <a:spcPct val="100000"/>
              </a:lnSpc>
              <a:defRPr sz="5400" b="0" i="0" cap="none" baseline="0">
                <a:solidFill>
                  <a:srgbClr val="000000"/>
                </a:solidFill>
                <a:latin typeface="Barlow Light" pitchFamily="2" charset="77"/>
                <a:ea typeface="DIN 2014 Light" panose="020B0404020202020204" pitchFamily="34" charset="77"/>
              </a:defRPr>
            </a:lvl1pPr>
          </a:lstStyle>
          <a:p>
            <a:r>
              <a:rPr lang="en-US" dirty="0"/>
              <a:t>Facilities </a:t>
            </a:r>
            <a:br>
              <a:rPr lang="en-US" dirty="0"/>
            </a:br>
            <a:r>
              <a:rPr lang="en-US" dirty="0"/>
              <a:t>and services</a:t>
            </a:r>
          </a:p>
        </p:txBody>
      </p:sp>
      <p:pic>
        <p:nvPicPr>
          <p:cNvPr id="9" name="Picture 8">
            <a:extLst>
              <a:ext uri="{FF2B5EF4-FFF2-40B4-BE49-F238E27FC236}">
                <a16:creationId xmlns:a16="http://schemas.microsoft.com/office/drawing/2014/main" id="{96CB0E58-519D-1C4A-9758-18D74E94D9C4}"/>
              </a:ext>
            </a:extLst>
          </p:cNvPr>
          <p:cNvPicPr>
            <a:picLocks noChangeAspect="1"/>
          </p:cNvPicPr>
          <p:nvPr/>
        </p:nvPicPr>
        <p:blipFill rotWithShape="1">
          <a:blip r:embed="rId3"/>
          <a:srcRect l="52909" t="68124" r="2" b="12204"/>
          <a:stretch/>
        </p:blipFill>
        <p:spPr>
          <a:xfrm>
            <a:off x="8102009" y="3233854"/>
            <a:ext cx="3662391" cy="3051199"/>
          </a:xfrm>
          <a:prstGeom prst="rect">
            <a:avLst/>
          </a:prstGeom>
        </p:spPr>
      </p:pic>
      <p:pic>
        <p:nvPicPr>
          <p:cNvPr id="10" name="Picture 9">
            <a:extLst>
              <a:ext uri="{FF2B5EF4-FFF2-40B4-BE49-F238E27FC236}">
                <a16:creationId xmlns:a16="http://schemas.microsoft.com/office/drawing/2014/main" id="{A25B9D3D-C254-FE4D-B97F-D0D03F4FA938}"/>
              </a:ext>
            </a:extLst>
          </p:cNvPr>
          <p:cNvPicPr>
            <a:picLocks noChangeAspect="1"/>
          </p:cNvPicPr>
          <p:nvPr/>
        </p:nvPicPr>
        <p:blipFill rotWithShape="1">
          <a:blip r:embed="rId3"/>
          <a:srcRect l="3874" t="49360" r="52758" b="42026"/>
          <a:stretch/>
        </p:blipFill>
        <p:spPr>
          <a:xfrm>
            <a:off x="271667" y="323388"/>
            <a:ext cx="3372988" cy="1336079"/>
          </a:xfrm>
          <a:prstGeom prst="rect">
            <a:avLst/>
          </a:prstGeom>
        </p:spPr>
      </p:pic>
      <p:sp>
        <p:nvSpPr>
          <p:cNvPr id="14" name="Rectangle 13">
            <a:extLst>
              <a:ext uri="{FF2B5EF4-FFF2-40B4-BE49-F238E27FC236}">
                <a16:creationId xmlns:a16="http://schemas.microsoft.com/office/drawing/2014/main" id="{853D571E-6C6A-4798-9A60-604AE949FEB4}"/>
              </a:ext>
            </a:extLst>
          </p:cNvPr>
          <p:cNvSpPr/>
          <p:nvPr userDrawn="1"/>
        </p:nvSpPr>
        <p:spPr>
          <a:xfrm>
            <a:off x="8287473" y="6445667"/>
            <a:ext cx="3476927" cy="412333"/>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09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ple_Body slide n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9687754" cy="1077218"/>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Swinburne empowers you to </a:t>
            </a:r>
            <a:br>
              <a:rPr lang="en-US" dirty="0"/>
            </a:br>
            <a:r>
              <a:rPr lang="en-US" dirty="0"/>
              <a:t>make the most of your experience</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p:nvPicPr>
        <p:blipFill rotWithShape="1">
          <a:blip r:embed="rId2"/>
          <a:srcRect l="79226" t="68124" r="1" b="10595"/>
          <a:stretch/>
        </p:blipFill>
        <p:spPr>
          <a:xfrm>
            <a:off x="10260623" y="211344"/>
            <a:ext cx="1615638" cy="3300759"/>
          </a:xfrm>
          <a:prstGeom prst="rect">
            <a:avLst/>
          </a:prstGeom>
        </p:spPr>
      </p:pic>
      <p:pic>
        <p:nvPicPr>
          <p:cNvPr id="9" name="Picture 8">
            <a:extLst>
              <a:ext uri="{FF2B5EF4-FFF2-40B4-BE49-F238E27FC236}">
                <a16:creationId xmlns:a16="http://schemas.microsoft.com/office/drawing/2014/main" id="{294273B4-A5A6-EE41-BD37-13F7331B8F52}"/>
              </a:ext>
            </a:extLst>
          </p:cNvPr>
          <p:cNvPicPr>
            <a:picLocks noChangeAspect="1"/>
          </p:cNvPicPr>
          <p:nvPr/>
        </p:nvPicPr>
        <p:blipFill>
          <a:blip r:embed="rId3"/>
          <a:stretch>
            <a:fillRect/>
          </a:stretch>
        </p:blipFill>
        <p:spPr>
          <a:xfrm>
            <a:off x="10886515" y="6104792"/>
            <a:ext cx="989746" cy="480318"/>
          </a:xfrm>
          <a:prstGeom prst="rect">
            <a:avLst/>
          </a:prstGeom>
          <a:ln w="6350">
            <a:noFill/>
          </a:ln>
        </p:spPr>
      </p:pic>
      <p:sp>
        <p:nvSpPr>
          <p:cNvPr id="8" name="Text Placeholder 4">
            <a:extLst>
              <a:ext uri="{FF2B5EF4-FFF2-40B4-BE49-F238E27FC236}">
                <a16:creationId xmlns:a16="http://schemas.microsoft.com/office/drawing/2014/main" id="{611E3A5E-99C3-A248-9BD6-51A7C5B92960}"/>
              </a:ext>
            </a:extLst>
          </p:cNvPr>
          <p:cNvSpPr>
            <a:spLocks noGrp="1"/>
          </p:cNvSpPr>
          <p:nvPr>
            <p:ph type="body" sz="quarter" idx="10" hasCustomPrompt="1"/>
          </p:nvPr>
        </p:nvSpPr>
        <p:spPr>
          <a:xfrm>
            <a:off x="430280" y="1832144"/>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Swinburne has a wide range of facilities and support services</a:t>
            </a:r>
          </a:p>
        </p:txBody>
      </p:sp>
      <p:sp>
        <p:nvSpPr>
          <p:cNvPr id="17" name="Text Placeholder 7">
            <a:extLst>
              <a:ext uri="{FF2B5EF4-FFF2-40B4-BE49-F238E27FC236}">
                <a16:creationId xmlns:a16="http://schemas.microsoft.com/office/drawing/2014/main" id="{8BF6AA28-ECBB-4880-813D-2B3B6BEC86C2}"/>
              </a:ext>
            </a:extLst>
          </p:cNvPr>
          <p:cNvSpPr>
            <a:spLocks noGrp="1"/>
          </p:cNvSpPr>
          <p:nvPr>
            <p:ph type="body" sz="quarter" idx="12"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18" name="Subtitle 2">
            <a:extLst>
              <a:ext uri="{FF2B5EF4-FFF2-40B4-BE49-F238E27FC236}">
                <a16:creationId xmlns:a16="http://schemas.microsoft.com/office/drawing/2014/main" id="{8FCFC9AE-857A-4CF3-B511-2C7E86276E20}"/>
              </a:ext>
            </a:extLst>
          </p:cNvPr>
          <p:cNvSpPr>
            <a:spLocks noGrp="1"/>
          </p:cNvSpPr>
          <p:nvPr>
            <p:ph type="subTitle" idx="1" hasCustomPrompt="1"/>
          </p:nvPr>
        </p:nvSpPr>
        <p:spPr>
          <a:xfrm>
            <a:off x="430280" y="2416969"/>
            <a:ext cx="6904798"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Tree>
    <p:extLst>
      <p:ext uri="{BB962C8B-B14F-4D97-AF65-F5344CB8AC3E}">
        <p14:creationId xmlns:p14="http://schemas.microsoft.com/office/powerpoint/2010/main" val="1815903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ple_Body slide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7152861"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Safety on campus</a:t>
            </a:r>
          </a:p>
        </p:txBody>
      </p:sp>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pic>
        <p:nvPicPr>
          <p:cNvPr id="8" name="Picture 7">
            <a:extLst>
              <a:ext uri="{FF2B5EF4-FFF2-40B4-BE49-F238E27FC236}">
                <a16:creationId xmlns:a16="http://schemas.microsoft.com/office/drawing/2014/main" id="{2896A50B-0CED-5E4D-BA45-B1ED01FB78F2}"/>
              </a:ext>
            </a:extLst>
          </p:cNvPr>
          <p:cNvPicPr>
            <a:picLocks noChangeAspect="1"/>
          </p:cNvPicPr>
          <p:nvPr userDrawn="1"/>
        </p:nvPicPr>
        <p:blipFill rotWithShape="1">
          <a:blip r:embed="rId3"/>
          <a:srcRect l="47527" t="78866" r="2" b="14827"/>
          <a:stretch/>
        </p:blipFill>
        <p:spPr>
          <a:xfrm>
            <a:off x="7683335" y="4899991"/>
            <a:ext cx="4081066" cy="978296"/>
          </a:xfrm>
          <a:prstGeom prst="rect">
            <a:avLst/>
          </a:prstGeom>
        </p:spPr>
      </p:pic>
      <p:sp>
        <p:nvSpPr>
          <p:cNvPr id="13" name="Text Placeholder 4">
            <a:extLst>
              <a:ext uri="{FF2B5EF4-FFF2-40B4-BE49-F238E27FC236}">
                <a16:creationId xmlns:a16="http://schemas.microsoft.com/office/drawing/2014/main" id="{7A92E0E6-1027-8048-A325-503E10C0E9A8}"/>
              </a:ext>
            </a:extLst>
          </p:cNvPr>
          <p:cNvSpPr>
            <a:spLocks noGrp="1"/>
          </p:cNvSpPr>
          <p:nvPr>
            <p:ph type="body" sz="quarter" idx="10" hasCustomPrompt="1"/>
          </p:nvPr>
        </p:nvSpPr>
        <p:spPr>
          <a:xfrm>
            <a:off x="430280" y="1508852"/>
            <a:ext cx="7152861"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Swinburne takes safety and security very seriously.</a:t>
            </a:r>
          </a:p>
        </p:txBody>
      </p:sp>
      <p:sp>
        <p:nvSpPr>
          <p:cNvPr id="18" name="Text Placeholder 7">
            <a:extLst>
              <a:ext uri="{FF2B5EF4-FFF2-40B4-BE49-F238E27FC236}">
                <a16:creationId xmlns:a16="http://schemas.microsoft.com/office/drawing/2014/main" id="{529465B6-EAD9-4F8E-A664-BA0A0BD52FD4}"/>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pic>
        <p:nvPicPr>
          <p:cNvPr id="19" name="Picture 18">
            <a:extLst>
              <a:ext uri="{FF2B5EF4-FFF2-40B4-BE49-F238E27FC236}">
                <a16:creationId xmlns:a16="http://schemas.microsoft.com/office/drawing/2014/main" id="{E2D844A4-A477-478A-B06A-5DDB45441EBD}"/>
              </a:ext>
            </a:extLst>
          </p:cNvPr>
          <p:cNvPicPr>
            <a:picLocks noChangeAspect="1"/>
          </p:cNvPicPr>
          <p:nvPr userDrawn="1"/>
        </p:nvPicPr>
        <p:blipFill rotWithShape="1">
          <a:blip r:embed="rId4"/>
          <a:srcRect l="9966" t="12338" r="26401" b="3540"/>
          <a:stretch/>
        </p:blipFill>
        <p:spPr>
          <a:xfrm>
            <a:off x="7876015" y="449927"/>
            <a:ext cx="4315985" cy="4270342"/>
          </a:xfrm>
          <a:prstGeom prst="rect">
            <a:avLst/>
          </a:prstGeom>
        </p:spPr>
      </p:pic>
      <p:sp>
        <p:nvSpPr>
          <p:cNvPr id="20" name="Subtitle 2">
            <a:extLst>
              <a:ext uri="{FF2B5EF4-FFF2-40B4-BE49-F238E27FC236}">
                <a16:creationId xmlns:a16="http://schemas.microsoft.com/office/drawing/2014/main" id="{E117F348-3FC8-42E6-B117-DD3752D14939}"/>
              </a:ext>
            </a:extLst>
          </p:cNvPr>
          <p:cNvSpPr>
            <a:spLocks noGrp="1"/>
          </p:cNvSpPr>
          <p:nvPr>
            <p:ph type="subTitle" idx="1" hasCustomPrompt="1"/>
          </p:nvPr>
        </p:nvSpPr>
        <p:spPr>
          <a:xfrm>
            <a:off x="430280" y="2247150"/>
            <a:ext cx="6904798"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Tree>
    <p:extLst>
      <p:ext uri="{BB962C8B-B14F-4D97-AF65-F5344CB8AC3E}">
        <p14:creationId xmlns:p14="http://schemas.microsoft.com/office/powerpoint/2010/main" val="3794482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ample_Body slide with 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10681668"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How a table slide can appear</a:t>
            </a:r>
          </a:p>
        </p:txBody>
      </p:sp>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sp>
        <p:nvSpPr>
          <p:cNvPr id="12" name="Subtitle 2">
            <a:extLst>
              <a:ext uri="{FF2B5EF4-FFF2-40B4-BE49-F238E27FC236}">
                <a16:creationId xmlns:a16="http://schemas.microsoft.com/office/drawing/2014/main" id="{4611B57F-60E4-BF40-AC95-C9DB86A26E2D}"/>
              </a:ext>
            </a:extLst>
          </p:cNvPr>
          <p:cNvSpPr>
            <a:spLocks noGrp="1"/>
          </p:cNvSpPr>
          <p:nvPr>
            <p:ph type="subTitle" idx="1" hasCustomPrompt="1"/>
          </p:nvPr>
        </p:nvSpPr>
        <p:spPr>
          <a:xfrm>
            <a:off x="430279" y="2247150"/>
            <a:ext cx="10681667"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You may add some body text to explain your table.</a:t>
            </a:r>
          </a:p>
        </p:txBody>
      </p:sp>
      <p:sp>
        <p:nvSpPr>
          <p:cNvPr id="8" name="Text Placeholder 4">
            <a:extLst>
              <a:ext uri="{FF2B5EF4-FFF2-40B4-BE49-F238E27FC236}">
                <a16:creationId xmlns:a16="http://schemas.microsoft.com/office/drawing/2014/main" id="{D10E51DE-39B6-CC4B-BA98-3ABC1461CED3}"/>
              </a:ext>
            </a:extLst>
          </p:cNvPr>
          <p:cNvSpPr>
            <a:spLocks noGrp="1"/>
          </p:cNvSpPr>
          <p:nvPr>
            <p:ph type="body" sz="quarter" idx="10" hasCustomPrompt="1"/>
          </p:nvPr>
        </p:nvSpPr>
        <p:spPr>
          <a:xfrm>
            <a:off x="430280" y="1508852"/>
            <a:ext cx="10681668"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These can be useful for displaying statistics and timelines</a:t>
            </a:r>
          </a:p>
        </p:txBody>
      </p:sp>
      <p:sp>
        <p:nvSpPr>
          <p:cNvPr id="11" name="Text Placeholder 7">
            <a:extLst>
              <a:ext uri="{FF2B5EF4-FFF2-40B4-BE49-F238E27FC236}">
                <a16:creationId xmlns:a16="http://schemas.microsoft.com/office/drawing/2014/main" id="{C963C177-FD25-4F8F-B236-438FB5316544}"/>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Tree>
    <p:extLst>
      <p:ext uri="{BB962C8B-B14F-4D97-AF65-F5344CB8AC3E}">
        <p14:creationId xmlns:p14="http://schemas.microsoft.com/office/powerpoint/2010/main" val="2881368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718929" y="2445781"/>
            <a:ext cx="7152861"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Thank you</a:t>
            </a:r>
          </a:p>
        </p:txBody>
      </p:sp>
      <p:sp>
        <p:nvSpPr>
          <p:cNvPr id="5" name="Text Placeholder 3">
            <a:extLst>
              <a:ext uri="{FF2B5EF4-FFF2-40B4-BE49-F238E27FC236}">
                <a16:creationId xmlns:a16="http://schemas.microsoft.com/office/drawing/2014/main" id="{B35A7696-ECE8-C940-A4FE-4B77CA605C4E}"/>
              </a:ext>
            </a:extLst>
          </p:cNvPr>
          <p:cNvSpPr>
            <a:spLocks noGrp="1"/>
          </p:cNvSpPr>
          <p:nvPr>
            <p:ph type="body" sz="quarter" idx="10" hasCustomPrompt="1"/>
          </p:nvPr>
        </p:nvSpPr>
        <p:spPr>
          <a:xfrm>
            <a:off x="718929" y="4114378"/>
            <a:ext cx="3497815" cy="284578"/>
          </a:xfrm>
          <a:prstGeom prst="rect">
            <a:avLst/>
          </a:prstGeom>
        </p:spPr>
        <p:txBody>
          <a:bodyPr>
            <a:normAutofit/>
          </a:bodyPr>
          <a:lstStyle>
            <a:lvl1pPr marL="0" indent="0" algn="l">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6" name="Text Placeholder 3">
            <a:extLst>
              <a:ext uri="{FF2B5EF4-FFF2-40B4-BE49-F238E27FC236}">
                <a16:creationId xmlns:a16="http://schemas.microsoft.com/office/drawing/2014/main" id="{CDC6E18F-FA4E-DF49-843E-38F72D48BA93}"/>
              </a:ext>
            </a:extLst>
          </p:cNvPr>
          <p:cNvSpPr>
            <a:spLocks noGrp="1"/>
          </p:cNvSpPr>
          <p:nvPr>
            <p:ph type="body" sz="quarter" idx="11" hasCustomPrompt="1"/>
          </p:nvPr>
        </p:nvSpPr>
        <p:spPr>
          <a:xfrm>
            <a:off x="718929" y="4442370"/>
            <a:ext cx="3497815" cy="284578"/>
          </a:xfrm>
          <a:prstGeom prst="rect">
            <a:avLst/>
          </a:prstGeom>
        </p:spPr>
        <p:txBody>
          <a:bodyPr>
            <a:normAutofit/>
          </a:bodyPr>
          <a:lstStyle>
            <a:lvl1pPr marL="0" indent="0" algn="l">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userDrawn="1"/>
        </p:nvPicPr>
        <p:blipFill rotWithShape="1">
          <a:blip r:embed="rId2"/>
          <a:srcRect l="52909" t="68124" r="2" b="10595"/>
          <a:stretch/>
        </p:blipFill>
        <p:spPr>
          <a:xfrm>
            <a:off x="8102009" y="3233854"/>
            <a:ext cx="3662391" cy="3300759"/>
          </a:xfrm>
          <a:prstGeom prst="rect">
            <a:avLst/>
          </a:prstGeom>
        </p:spPr>
      </p:pic>
      <p:pic>
        <p:nvPicPr>
          <p:cNvPr id="8" name="Picture 7">
            <a:extLst>
              <a:ext uri="{FF2B5EF4-FFF2-40B4-BE49-F238E27FC236}">
                <a16:creationId xmlns:a16="http://schemas.microsoft.com/office/drawing/2014/main" id="{9A92F9E7-BC4A-CD44-9374-3963AC3F1A2C}"/>
              </a:ext>
            </a:extLst>
          </p:cNvPr>
          <p:cNvPicPr>
            <a:picLocks noChangeAspect="1"/>
          </p:cNvPicPr>
          <p:nvPr/>
        </p:nvPicPr>
        <p:blipFill>
          <a:blip r:embed="rId3"/>
          <a:stretch>
            <a:fillRect/>
          </a:stretch>
        </p:blipFill>
        <p:spPr>
          <a:xfrm>
            <a:off x="9984686" y="422097"/>
            <a:ext cx="1762621" cy="855390"/>
          </a:xfrm>
          <a:prstGeom prst="rect">
            <a:avLst/>
          </a:prstGeom>
          <a:ln w="6350">
            <a:noFill/>
          </a:ln>
        </p:spPr>
      </p:pic>
      <p:pic>
        <p:nvPicPr>
          <p:cNvPr id="10" name="Picture 9">
            <a:extLst>
              <a:ext uri="{FF2B5EF4-FFF2-40B4-BE49-F238E27FC236}">
                <a16:creationId xmlns:a16="http://schemas.microsoft.com/office/drawing/2014/main" id="{6427B3FD-0E2F-1A45-9E15-2CEF5BB47DA6}"/>
              </a:ext>
            </a:extLst>
          </p:cNvPr>
          <p:cNvPicPr>
            <a:picLocks noChangeAspect="1"/>
          </p:cNvPicPr>
          <p:nvPr/>
        </p:nvPicPr>
        <p:blipFill rotWithShape="1">
          <a:blip r:embed="rId2"/>
          <a:srcRect l="3874" t="49360" r="52758" b="42026"/>
          <a:stretch/>
        </p:blipFill>
        <p:spPr>
          <a:xfrm>
            <a:off x="271667" y="323388"/>
            <a:ext cx="3372988" cy="1336079"/>
          </a:xfrm>
          <a:prstGeom prst="rect">
            <a:avLst/>
          </a:prstGeom>
        </p:spPr>
      </p:pic>
    </p:spTree>
    <p:extLst>
      <p:ext uri="{BB962C8B-B14F-4D97-AF65-F5344CB8AC3E}">
        <p14:creationId xmlns:p14="http://schemas.microsoft.com/office/powerpoint/2010/main" val="2960630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ECE2-4129-4F42-9CD8-14BCBE92EE01}"/>
              </a:ext>
            </a:extLst>
          </p:cNvPr>
          <p:cNvSpPr>
            <a:spLocks noGrp="1"/>
          </p:cNvSpPr>
          <p:nvPr>
            <p:ph type="ctrTitle"/>
          </p:nvPr>
        </p:nvSpPr>
        <p:spPr>
          <a:xfrm>
            <a:off x="1524000" y="1122363"/>
            <a:ext cx="9144000" cy="2387600"/>
          </a:xfrm>
        </p:spPr>
        <p:txBody>
          <a:bodyPr anchor="b"/>
          <a:lstStyle>
            <a:lvl1pPr algn="ctr">
              <a:defRPr sz="6000">
                <a:latin typeface="Helvetica" pitchFamily="2"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ECD7588-1648-E14A-AB0B-F632670F1738}"/>
              </a:ext>
            </a:extLst>
          </p:cNvPr>
          <p:cNvSpPr>
            <a:spLocks noGrp="1"/>
          </p:cNvSpPr>
          <p:nvPr>
            <p:ph type="subTitle" idx="1"/>
          </p:nvPr>
        </p:nvSpPr>
        <p:spPr>
          <a:xfrm>
            <a:off x="1524000" y="3602038"/>
            <a:ext cx="9144000" cy="1655762"/>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B4CDB794-5993-6B41-A291-683A821987D9}"/>
              </a:ext>
            </a:extLst>
          </p:cNvPr>
          <p:cNvSpPr>
            <a:spLocks noGrp="1"/>
          </p:cNvSpPr>
          <p:nvPr>
            <p:ph type="dt" sz="half" idx="10"/>
          </p:nvPr>
        </p:nvSpPr>
        <p:spPr/>
        <p:txBody>
          <a:bodyPr/>
          <a:lstStyle>
            <a:lvl1pPr>
              <a:defRPr>
                <a:latin typeface="Helvetica" pitchFamily="2" charset="0"/>
              </a:defRPr>
            </a:lvl1pPr>
          </a:lstStyle>
          <a:p>
            <a:fld id="{72172E9A-C20D-1148-AFD0-188578A8C27D}" type="datetimeFigureOut">
              <a:rPr lang="en-US" smtClean="0"/>
              <a:pPr/>
              <a:t>12/5/2022</a:t>
            </a:fld>
            <a:endParaRPr lang="en-US" dirty="0"/>
          </a:p>
        </p:txBody>
      </p:sp>
      <p:sp>
        <p:nvSpPr>
          <p:cNvPr id="5" name="Footer Placeholder 4">
            <a:extLst>
              <a:ext uri="{FF2B5EF4-FFF2-40B4-BE49-F238E27FC236}">
                <a16:creationId xmlns:a16="http://schemas.microsoft.com/office/drawing/2014/main" id="{AF5CDD5D-7B7A-BB4B-9DE7-1680E7E8D51D}"/>
              </a:ext>
            </a:extLst>
          </p:cNvPr>
          <p:cNvSpPr>
            <a:spLocks noGrp="1"/>
          </p:cNvSpPr>
          <p:nvPr>
            <p:ph type="ftr" sz="quarter" idx="11"/>
          </p:nvPr>
        </p:nvSpPr>
        <p:spPr/>
        <p:txBody>
          <a:bodyPr/>
          <a:lstStyle>
            <a:lvl1pPr>
              <a:defRPr>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6FF0364A-0B27-EF4F-B0C3-D0FFE0CC9EF7}"/>
              </a:ext>
            </a:extLst>
          </p:cNvPr>
          <p:cNvSpPr>
            <a:spLocks noGrp="1"/>
          </p:cNvSpPr>
          <p:nvPr>
            <p:ph type="sldNum" sz="quarter" idx="12"/>
          </p:nvPr>
        </p:nvSpPr>
        <p:spPr/>
        <p:txBody>
          <a:bodyPr/>
          <a:lstStyle/>
          <a:p>
            <a:fld id="{5D49465A-8857-432B-B8F7-DAABA936F9E1}" type="slidenum">
              <a:rPr lang="en-AU" smtClean="0"/>
              <a:t>‹#›</a:t>
            </a:fld>
            <a:endParaRPr lang="en-AU"/>
          </a:p>
        </p:txBody>
      </p:sp>
      <p:sp>
        <p:nvSpPr>
          <p:cNvPr id="7" name="Slide Number Placeholder 5">
            <a:extLst>
              <a:ext uri="{FF2B5EF4-FFF2-40B4-BE49-F238E27FC236}">
                <a16:creationId xmlns:a16="http://schemas.microsoft.com/office/drawing/2014/main" id="{80AF42ED-436F-2142-9712-E261DEE4FCD6}"/>
              </a:ext>
            </a:extLst>
          </p:cNvPr>
          <p:cNvSpPr txBox="1">
            <a:spLocks/>
          </p:cNvSpPr>
          <p:nvPr userDrawn="1"/>
        </p:nvSpPr>
        <p:spPr>
          <a:xfrm>
            <a:off x="8370287" y="6176964"/>
            <a:ext cx="2743200" cy="544515"/>
          </a:xfrm>
          <a:prstGeom prst="rect">
            <a:avLst/>
          </a:prstGeom>
        </p:spPr>
        <p:txBody>
          <a:bodyPr vert="horz" lIns="91440" tIns="45720" rIns="91440" bIns="45720" rtlCol="0" anchor="b"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800" dirty="0">
                <a:latin typeface="Helvetica" pitchFamily="2" charset="0"/>
              </a:rPr>
              <a:t>CRICOS</a:t>
            </a:r>
            <a:r>
              <a:rPr lang="en-AU" sz="800" baseline="0" dirty="0">
                <a:latin typeface="Helvetica" pitchFamily="2" charset="0"/>
              </a:rPr>
              <a:t> 00111D</a:t>
            </a:r>
          </a:p>
          <a:p>
            <a:pPr algn="r"/>
            <a:r>
              <a:rPr lang="en-AU" sz="800" baseline="0" dirty="0">
                <a:latin typeface="Helvetica" pitchFamily="2" charset="0"/>
              </a:rPr>
              <a:t>TOID 3059</a:t>
            </a:r>
            <a:endParaRPr lang="en-AU" sz="800" dirty="0">
              <a:latin typeface="Helvetica" pitchFamily="2" charset="0"/>
            </a:endParaRPr>
          </a:p>
        </p:txBody>
      </p:sp>
      <p:pic>
        <p:nvPicPr>
          <p:cNvPr id="8" name="Picture 7" descr="Swinburne Logo RGB.png">
            <a:extLst>
              <a:ext uri="{FF2B5EF4-FFF2-40B4-BE49-F238E27FC236}">
                <a16:creationId xmlns:a16="http://schemas.microsoft.com/office/drawing/2014/main" id="{144BBD43-C975-3640-9E5A-CE87D57D3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3487" y="0"/>
            <a:ext cx="726891" cy="1391478"/>
          </a:xfrm>
          <a:prstGeom prst="rect">
            <a:avLst/>
          </a:prstGeom>
        </p:spPr>
      </p:pic>
    </p:spTree>
    <p:extLst>
      <p:ext uri="{BB962C8B-B14F-4D97-AF65-F5344CB8AC3E}">
        <p14:creationId xmlns:p14="http://schemas.microsoft.com/office/powerpoint/2010/main" val="167365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mall logo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9D304B-F131-D04E-9BB2-C234FACCF3FA}"/>
              </a:ext>
            </a:extLst>
          </p:cNvPr>
          <p:cNvPicPr>
            <a:picLocks noChangeAspect="1"/>
          </p:cNvPicPr>
          <p:nvPr/>
        </p:nvPicPr>
        <p:blipFill>
          <a:blip r:embed="rId2"/>
          <a:stretch>
            <a:fillRect/>
          </a:stretch>
        </p:blipFill>
        <p:spPr>
          <a:xfrm>
            <a:off x="10886515" y="6104792"/>
            <a:ext cx="989746" cy="480318"/>
          </a:xfrm>
          <a:prstGeom prst="rect">
            <a:avLst/>
          </a:prstGeom>
          <a:ln w="6350">
            <a:noFill/>
          </a:ln>
        </p:spPr>
      </p:pic>
      <p:pic>
        <p:nvPicPr>
          <p:cNvPr id="3" name="Picture 2">
            <a:extLst>
              <a:ext uri="{FF2B5EF4-FFF2-40B4-BE49-F238E27FC236}">
                <a16:creationId xmlns:a16="http://schemas.microsoft.com/office/drawing/2014/main" id="{A7CE54F5-4EC8-495D-B871-5FDD7F4764F9}"/>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spTree>
    <p:extLst>
      <p:ext uri="{BB962C8B-B14F-4D97-AF65-F5344CB8AC3E}">
        <p14:creationId xmlns:p14="http://schemas.microsoft.com/office/powerpoint/2010/main" val="177191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note with photo (1)">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E02138F0-B764-5C4A-A450-49B938B7F578}"/>
              </a:ext>
            </a:extLst>
          </p:cNvPr>
          <p:cNvSpPr>
            <a:spLocks noGrp="1"/>
          </p:cNvSpPr>
          <p:nvPr>
            <p:ph type="pic" sz="quarter" idx="13"/>
          </p:nvPr>
        </p:nvSpPr>
        <p:spPr>
          <a:xfrm>
            <a:off x="869621" y="2603276"/>
            <a:ext cx="2500112" cy="2367499"/>
          </a:xfrm>
          <a:prstGeom prst="rect">
            <a:avLst/>
          </a:prstGeom>
        </p:spPr>
        <p:txBody>
          <a:bodyPr/>
          <a:lstStyle>
            <a:lvl1pPr>
              <a:defRPr>
                <a:solidFill>
                  <a:schemeClr val="bg1">
                    <a:lumMod val="95000"/>
                  </a:schemeClr>
                </a:solidFill>
              </a:defRPr>
            </a:lvl1pPr>
          </a:lstStyle>
          <a:p>
            <a:r>
              <a:rPr lang="en-GB" dirty="0"/>
              <a:t>Click icon to add picture</a:t>
            </a:r>
            <a:endParaRPr lang="en-US" dirty="0"/>
          </a:p>
        </p:txBody>
      </p:sp>
      <p:sp>
        <p:nvSpPr>
          <p:cNvPr id="6" name="Title 1">
            <a:extLst>
              <a:ext uri="{FF2B5EF4-FFF2-40B4-BE49-F238E27FC236}">
                <a16:creationId xmlns:a16="http://schemas.microsoft.com/office/drawing/2014/main" id="{7AD0DF1E-647C-AC44-9795-5B7C51CBB73E}"/>
              </a:ext>
            </a:extLst>
          </p:cNvPr>
          <p:cNvSpPr>
            <a:spLocks noGrp="1"/>
          </p:cNvSpPr>
          <p:nvPr>
            <p:ph type="title" hasCustomPrompt="1"/>
          </p:nvPr>
        </p:nvSpPr>
        <p:spPr>
          <a:xfrm>
            <a:off x="4296720" y="2603276"/>
            <a:ext cx="6576480" cy="1325563"/>
          </a:xfrm>
          <a:prstGeom prst="rect">
            <a:avLst/>
          </a:prstGeom>
        </p:spPr>
        <p:txBody>
          <a:bodyPr/>
          <a:lstStyle>
            <a:lvl1pPr algn="ctr">
              <a:defRPr b="0" i="0">
                <a:solidFill>
                  <a:schemeClr val="bg1">
                    <a:lumMod val="95000"/>
                  </a:schemeClr>
                </a:solidFill>
                <a:latin typeface="Franklin Gothic Book" panose="020B0503020102020204" pitchFamily="34" charset="0"/>
              </a:defRPr>
            </a:lvl1pPr>
          </a:lstStyle>
          <a:p>
            <a:r>
              <a:rPr lang="en-GB" dirty="0"/>
              <a:t>Presentation Title </a:t>
            </a:r>
            <a:endParaRPr lang="en-US" dirty="0"/>
          </a:p>
        </p:txBody>
      </p:sp>
      <p:sp>
        <p:nvSpPr>
          <p:cNvPr id="7" name="Text Placeholder 23">
            <a:extLst>
              <a:ext uri="{FF2B5EF4-FFF2-40B4-BE49-F238E27FC236}">
                <a16:creationId xmlns:a16="http://schemas.microsoft.com/office/drawing/2014/main" id="{9476CDCF-E5F4-4F48-8486-7B0D09823DD1}"/>
              </a:ext>
            </a:extLst>
          </p:cNvPr>
          <p:cNvSpPr>
            <a:spLocks noGrp="1"/>
          </p:cNvSpPr>
          <p:nvPr>
            <p:ph type="body" sz="quarter" idx="15" hasCustomPrompt="1"/>
          </p:nvPr>
        </p:nvSpPr>
        <p:spPr>
          <a:xfrm>
            <a:off x="4296720" y="4629442"/>
            <a:ext cx="6576480" cy="341333"/>
          </a:xfrm>
          <a:prstGeom prst="rect">
            <a:avLst/>
          </a:prstGeom>
        </p:spPr>
        <p:txBody>
          <a:bodyPr/>
          <a:lstStyle>
            <a:lvl1pPr marL="0" indent="0" algn="ctr">
              <a:buFontTx/>
              <a:buNone/>
              <a:defRPr sz="1600" b="1">
                <a:solidFill>
                  <a:schemeClr val="bg1">
                    <a:lumMod val="95000"/>
                  </a:schemeClr>
                </a:solidFill>
              </a:defRPr>
            </a:lvl1pPr>
          </a:lstStyle>
          <a:p>
            <a:pPr lvl="0"/>
            <a:r>
              <a:rPr lang="en-GB" dirty="0" err="1"/>
              <a:t>Firstname</a:t>
            </a:r>
            <a:r>
              <a:rPr lang="en-GB" dirty="0"/>
              <a:t> </a:t>
            </a:r>
            <a:r>
              <a:rPr lang="en-GB" dirty="0" err="1"/>
              <a:t>Lastname</a:t>
            </a:r>
            <a:endParaRPr lang="en-GB" dirty="0"/>
          </a:p>
        </p:txBody>
      </p:sp>
      <p:sp>
        <p:nvSpPr>
          <p:cNvPr id="8" name="Text Placeholder 23">
            <a:extLst>
              <a:ext uri="{FF2B5EF4-FFF2-40B4-BE49-F238E27FC236}">
                <a16:creationId xmlns:a16="http://schemas.microsoft.com/office/drawing/2014/main" id="{6F2E9453-4D53-8644-A567-8CAB13B3DA00}"/>
              </a:ext>
            </a:extLst>
          </p:cNvPr>
          <p:cNvSpPr>
            <a:spLocks noGrp="1"/>
          </p:cNvSpPr>
          <p:nvPr>
            <p:ph type="body" sz="quarter" idx="16" hasCustomPrompt="1"/>
          </p:nvPr>
        </p:nvSpPr>
        <p:spPr>
          <a:xfrm>
            <a:off x="4300348" y="4970776"/>
            <a:ext cx="6576480" cy="480921"/>
          </a:xfrm>
          <a:prstGeom prst="rect">
            <a:avLst/>
          </a:prstGeom>
        </p:spPr>
        <p:txBody>
          <a:bodyPr/>
          <a:lstStyle>
            <a:lvl1pPr marL="0" indent="0" algn="ctr">
              <a:buFontTx/>
              <a:buNone/>
              <a:defRPr sz="1600" b="0">
                <a:solidFill>
                  <a:schemeClr val="bg1">
                    <a:lumMod val="95000"/>
                  </a:schemeClr>
                </a:solidFill>
              </a:defRPr>
            </a:lvl1pPr>
          </a:lstStyle>
          <a:p>
            <a:pPr lvl="0"/>
            <a:r>
              <a:rPr lang="en-GB" dirty="0"/>
              <a:t>Position, organisation</a:t>
            </a:r>
          </a:p>
        </p:txBody>
      </p:sp>
      <p:sp>
        <p:nvSpPr>
          <p:cNvPr id="10" name="Text Placeholder 23">
            <a:extLst>
              <a:ext uri="{FF2B5EF4-FFF2-40B4-BE49-F238E27FC236}">
                <a16:creationId xmlns:a16="http://schemas.microsoft.com/office/drawing/2014/main" id="{F77834AB-0AA1-6F42-AC18-CAE2250BF090}"/>
              </a:ext>
            </a:extLst>
          </p:cNvPr>
          <p:cNvSpPr>
            <a:spLocks noGrp="1"/>
          </p:cNvSpPr>
          <p:nvPr>
            <p:ph type="body" sz="quarter" idx="30" hasCustomPrompt="1"/>
          </p:nvPr>
        </p:nvSpPr>
        <p:spPr>
          <a:xfrm>
            <a:off x="6571990" y="5477543"/>
            <a:ext cx="2025941" cy="275900"/>
          </a:xfrm>
          <a:prstGeom prst="rect">
            <a:avLst/>
          </a:prstGeom>
        </p:spPr>
        <p:txBody>
          <a:bodyPr>
            <a:noAutofit/>
          </a:bodyPr>
          <a:lstStyle>
            <a:lvl1pPr marL="0" indent="0" algn="ctr">
              <a:buFontTx/>
              <a:buNone/>
              <a:defRPr sz="1600" b="0">
                <a:solidFill>
                  <a:srgbClr val="EABB1E"/>
                </a:solidFill>
              </a:defRPr>
            </a:lvl1pPr>
          </a:lstStyle>
          <a:p>
            <a:pPr lvl="0"/>
            <a:r>
              <a:rPr lang="en-GB" dirty="0"/>
              <a:t>@twitter</a:t>
            </a:r>
          </a:p>
        </p:txBody>
      </p:sp>
    </p:spTree>
    <p:extLst>
      <p:ext uri="{BB962C8B-B14F-4D97-AF65-F5344CB8AC3E}">
        <p14:creationId xmlns:p14="http://schemas.microsoft.com/office/powerpoint/2010/main" val="11044022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advClick="0" advTm="9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n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718929" y="2445781"/>
            <a:ext cx="7152861"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4" name="Subtitle 2">
            <a:extLst>
              <a:ext uri="{FF2B5EF4-FFF2-40B4-BE49-F238E27FC236}">
                <a16:creationId xmlns:a16="http://schemas.microsoft.com/office/drawing/2014/main" id="{19EECD76-5546-394C-A08F-DB8E115F0080}"/>
              </a:ext>
            </a:extLst>
          </p:cNvPr>
          <p:cNvSpPr>
            <a:spLocks noGrp="1"/>
          </p:cNvSpPr>
          <p:nvPr>
            <p:ph type="subTitle" idx="1" hasCustomPrompt="1"/>
          </p:nvPr>
        </p:nvSpPr>
        <p:spPr>
          <a:xfrm>
            <a:off x="718929" y="3382499"/>
            <a:ext cx="7152861"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5" name="Text Placeholder 3">
            <a:extLst>
              <a:ext uri="{FF2B5EF4-FFF2-40B4-BE49-F238E27FC236}">
                <a16:creationId xmlns:a16="http://schemas.microsoft.com/office/drawing/2014/main" id="{B35A7696-ECE8-C940-A4FE-4B77CA605C4E}"/>
              </a:ext>
            </a:extLst>
          </p:cNvPr>
          <p:cNvSpPr>
            <a:spLocks noGrp="1"/>
          </p:cNvSpPr>
          <p:nvPr>
            <p:ph type="body" sz="quarter" idx="10" hasCustomPrompt="1"/>
          </p:nvPr>
        </p:nvSpPr>
        <p:spPr>
          <a:xfrm>
            <a:off x="718929" y="4114378"/>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6" name="Text Placeholder 3">
            <a:extLst>
              <a:ext uri="{FF2B5EF4-FFF2-40B4-BE49-F238E27FC236}">
                <a16:creationId xmlns:a16="http://schemas.microsoft.com/office/drawing/2014/main" id="{CDC6E18F-FA4E-DF49-843E-38F72D48BA93}"/>
              </a:ext>
            </a:extLst>
          </p:cNvPr>
          <p:cNvSpPr>
            <a:spLocks noGrp="1"/>
          </p:cNvSpPr>
          <p:nvPr>
            <p:ph type="body" sz="quarter" idx="11" hasCustomPrompt="1"/>
          </p:nvPr>
        </p:nvSpPr>
        <p:spPr>
          <a:xfrm>
            <a:off x="718929" y="4442370"/>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p:nvPicPr>
        <p:blipFill rotWithShape="1">
          <a:blip r:embed="rId2"/>
          <a:srcRect l="52909" t="68124" r="2" b="10595"/>
          <a:stretch/>
        </p:blipFill>
        <p:spPr>
          <a:xfrm>
            <a:off x="8102009" y="3233854"/>
            <a:ext cx="3662391" cy="3300759"/>
          </a:xfrm>
          <a:prstGeom prst="rect">
            <a:avLst/>
          </a:prstGeom>
        </p:spPr>
      </p:pic>
      <p:pic>
        <p:nvPicPr>
          <p:cNvPr id="8" name="Picture 7">
            <a:extLst>
              <a:ext uri="{FF2B5EF4-FFF2-40B4-BE49-F238E27FC236}">
                <a16:creationId xmlns:a16="http://schemas.microsoft.com/office/drawing/2014/main" id="{9A92F9E7-BC4A-CD44-9374-3963AC3F1A2C}"/>
              </a:ext>
            </a:extLst>
          </p:cNvPr>
          <p:cNvPicPr>
            <a:picLocks noChangeAspect="1"/>
          </p:cNvPicPr>
          <p:nvPr/>
        </p:nvPicPr>
        <p:blipFill>
          <a:blip r:embed="rId3"/>
          <a:stretch>
            <a:fillRect/>
          </a:stretch>
        </p:blipFill>
        <p:spPr>
          <a:xfrm>
            <a:off x="9984686" y="422097"/>
            <a:ext cx="1762621" cy="855390"/>
          </a:xfrm>
          <a:prstGeom prst="rect">
            <a:avLst/>
          </a:prstGeom>
          <a:ln w="6350">
            <a:noFill/>
          </a:ln>
        </p:spPr>
      </p:pic>
      <p:pic>
        <p:nvPicPr>
          <p:cNvPr id="10" name="Picture 9">
            <a:extLst>
              <a:ext uri="{FF2B5EF4-FFF2-40B4-BE49-F238E27FC236}">
                <a16:creationId xmlns:a16="http://schemas.microsoft.com/office/drawing/2014/main" id="{6427B3FD-0E2F-1A45-9E15-2CEF5BB47DA6}"/>
              </a:ext>
            </a:extLst>
          </p:cNvPr>
          <p:cNvPicPr>
            <a:picLocks noChangeAspect="1"/>
          </p:cNvPicPr>
          <p:nvPr/>
        </p:nvPicPr>
        <p:blipFill rotWithShape="1">
          <a:blip r:embed="rId2"/>
          <a:srcRect l="3874" t="49360" r="52758" b="42026"/>
          <a:stretch/>
        </p:blipFill>
        <p:spPr>
          <a:xfrm>
            <a:off x="271667" y="323388"/>
            <a:ext cx="3372988" cy="1336079"/>
          </a:xfrm>
          <a:prstGeom prst="rect">
            <a:avLst/>
          </a:prstGeom>
        </p:spPr>
      </p:pic>
    </p:spTree>
    <p:extLst>
      <p:ext uri="{BB962C8B-B14F-4D97-AF65-F5344CB8AC3E}">
        <p14:creationId xmlns:p14="http://schemas.microsoft.com/office/powerpoint/2010/main" val="365932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on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5618375"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5618375"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9" name="Picture 8">
            <a:extLst>
              <a:ext uri="{FF2B5EF4-FFF2-40B4-BE49-F238E27FC236}">
                <a16:creationId xmlns:a16="http://schemas.microsoft.com/office/drawing/2014/main" id="{9BF95770-577E-2F4F-90B8-2401D9014C37}"/>
              </a:ext>
            </a:extLst>
          </p:cNvPr>
          <p:cNvPicPr>
            <a:picLocks noChangeAspect="1"/>
          </p:cNvPicPr>
          <p:nvPr userDrawn="1"/>
        </p:nvPicPr>
        <p:blipFill rotWithShape="1">
          <a:blip r:embed="rId3"/>
          <a:srcRect l="-4606" t="49360" r="68851" b="45400"/>
          <a:stretch/>
        </p:blipFill>
        <p:spPr>
          <a:xfrm>
            <a:off x="131977" y="323389"/>
            <a:ext cx="2780907" cy="812754"/>
          </a:xfrm>
          <a:prstGeom prst="rect">
            <a:avLst/>
          </a:prstGeom>
        </p:spPr>
      </p:pic>
      <p:grpSp>
        <p:nvGrpSpPr>
          <p:cNvPr id="17" name="Group 16">
            <a:extLst>
              <a:ext uri="{FF2B5EF4-FFF2-40B4-BE49-F238E27FC236}">
                <a16:creationId xmlns:a16="http://schemas.microsoft.com/office/drawing/2014/main" id="{A83BEE6D-49FB-440F-98D5-CB1C44202049}"/>
              </a:ext>
            </a:extLst>
          </p:cNvPr>
          <p:cNvGrpSpPr/>
          <p:nvPr userDrawn="1"/>
        </p:nvGrpSpPr>
        <p:grpSpPr>
          <a:xfrm>
            <a:off x="5557919" y="4760536"/>
            <a:ext cx="5618375" cy="1980506"/>
            <a:chOff x="5557919" y="4760536"/>
            <a:chExt cx="5618375" cy="1980506"/>
          </a:xfrm>
        </p:grpSpPr>
        <p:pic>
          <p:nvPicPr>
            <p:cNvPr id="8" name="Picture 7">
              <a:extLst>
                <a:ext uri="{FF2B5EF4-FFF2-40B4-BE49-F238E27FC236}">
                  <a16:creationId xmlns:a16="http://schemas.microsoft.com/office/drawing/2014/main" id="{2320B6F8-8E52-F940-BA78-A0A2B78F1B1F}"/>
                </a:ext>
              </a:extLst>
            </p:cNvPr>
            <p:cNvPicPr>
              <a:picLocks noChangeAspect="1"/>
            </p:cNvPicPr>
            <p:nvPr userDrawn="1"/>
          </p:nvPicPr>
          <p:blipFill rotWithShape="1">
            <a:blip r:embed="rId3"/>
            <a:srcRect l="32480" t="77968" r="-4719" b="9263"/>
            <a:stretch/>
          </p:blipFill>
          <p:spPr>
            <a:xfrm>
              <a:off x="5557919" y="4760536"/>
              <a:ext cx="5618375" cy="1980506"/>
            </a:xfrm>
            <a:prstGeom prst="rect">
              <a:avLst/>
            </a:prstGeom>
          </p:spPr>
        </p:pic>
        <p:sp>
          <p:nvSpPr>
            <p:cNvPr id="16" name="Rectangle 15">
              <a:extLst>
                <a:ext uri="{FF2B5EF4-FFF2-40B4-BE49-F238E27FC236}">
                  <a16:creationId xmlns:a16="http://schemas.microsoft.com/office/drawing/2014/main" id="{3637A5EF-1CCA-4630-996C-77608B56F8B3}"/>
                </a:ext>
              </a:extLst>
            </p:cNvPr>
            <p:cNvSpPr/>
            <p:nvPr userDrawn="1"/>
          </p:nvSpPr>
          <p:spPr>
            <a:xfrm>
              <a:off x="6748272" y="4837176"/>
              <a:ext cx="4361688" cy="99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icture Placeholder 14">
            <a:extLst>
              <a:ext uri="{FF2B5EF4-FFF2-40B4-BE49-F238E27FC236}">
                <a16:creationId xmlns:a16="http://schemas.microsoft.com/office/drawing/2014/main" id="{D6B6C16E-6CB1-4D84-B65E-7BE162FA3C70}"/>
              </a:ext>
            </a:extLst>
          </p:cNvPr>
          <p:cNvSpPr>
            <a:spLocks noGrp="1"/>
          </p:cNvSpPr>
          <p:nvPr>
            <p:ph type="pic" sz="quarter" idx="12" hasCustomPrompt="1"/>
          </p:nvPr>
        </p:nvSpPr>
        <p:spPr>
          <a:xfrm>
            <a:off x="6953175" y="404813"/>
            <a:ext cx="4833937" cy="5197475"/>
          </a:xfrm>
          <a:prstGeom prst="rect">
            <a:avLst/>
          </a:prstGeom>
        </p:spPr>
        <p:txBody>
          <a:bodyPr/>
          <a:lstStyle>
            <a:lvl1pPr>
              <a:defRPr sz="1400"/>
            </a:lvl1pPr>
          </a:lstStyle>
          <a:p>
            <a:r>
              <a:rPr lang="en-US" dirty="0"/>
              <a:t>Click icon to add image</a:t>
            </a:r>
          </a:p>
        </p:txBody>
      </p:sp>
    </p:spTree>
    <p:extLst>
      <p:ext uri="{BB962C8B-B14F-4D97-AF65-F5344CB8AC3E}">
        <p14:creationId xmlns:p14="http://schemas.microsoft.com/office/powerpoint/2010/main" val="278730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B950-D9DF-7541-A266-CE79D0A98ACE}"/>
              </a:ext>
            </a:extLst>
          </p:cNvPr>
          <p:cNvPicPr>
            <a:picLocks noChangeAspect="1"/>
          </p:cNvPicPr>
          <p:nvPr/>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45311258-8550-6F40-BB50-693D1D06791A}"/>
              </a:ext>
            </a:extLst>
          </p:cNvPr>
          <p:cNvSpPr>
            <a:spLocks noGrp="1"/>
          </p:cNvSpPr>
          <p:nvPr>
            <p:ph type="ctrTitle" hasCustomPrompt="1"/>
          </p:nvPr>
        </p:nvSpPr>
        <p:spPr>
          <a:xfrm>
            <a:off x="430280" y="1869345"/>
            <a:ext cx="6506097" cy="865622"/>
          </a:xfrm>
          <a:prstGeom prst="rect">
            <a:avLst/>
          </a:prstGeom>
        </p:spPr>
        <p:txBody>
          <a:bodyPr wrap="square" anchor="t" anchorCtr="0">
            <a:spAutoFit/>
          </a:bodyPr>
          <a:lstStyle>
            <a:lvl1pPr algn="l">
              <a:lnSpc>
                <a:spcPts val="662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5" name="Subtitle 2">
            <a:extLst>
              <a:ext uri="{FF2B5EF4-FFF2-40B4-BE49-F238E27FC236}">
                <a16:creationId xmlns:a16="http://schemas.microsoft.com/office/drawing/2014/main" id="{F4A16839-F903-C14A-8C23-60C27B9ADE93}"/>
              </a:ext>
            </a:extLst>
          </p:cNvPr>
          <p:cNvSpPr>
            <a:spLocks noGrp="1"/>
          </p:cNvSpPr>
          <p:nvPr>
            <p:ph type="subTitle" idx="1" hasCustomPrompt="1"/>
          </p:nvPr>
        </p:nvSpPr>
        <p:spPr>
          <a:xfrm>
            <a:off x="430280" y="2806063"/>
            <a:ext cx="6506097" cy="432811"/>
          </a:xfrm>
          <a:prstGeom prst="rect">
            <a:avLst/>
          </a:prstGeom>
        </p:spPr>
        <p:txBody>
          <a:bodyPr wrap="square" anchor="t" anchorCtr="0">
            <a:spAutoFit/>
          </a:bodyPr>
          <a:lstStyle>
            <a:lvl1pPr marL="0" indent="0" algn="l">
              <a:lnSpc>
                <a:spcPts val="2860"/>
              </a:lnSpc>
              <a:spcAft>
                <a:spcPts val="0"/>
              </a:spcAft>
              <a:buNone/>
              <a:defRPr sz="2400" b="0" i="0" cap="none" baseline="0">
                <a:solidFill>
                  <a:srgbClr val="000000"/>
                </a:solidFill>
                <a:latin typeface="Barlow Light" pitchFamily="2" charset="77"/>
                <a:ea typeface="DIN 2014 Light" panose="020B04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subtitle</a:t>
            </a:r>
            <a:endParaRPr lang="en-US" dirty="0"/>
          </a:p>
        </p:txBody>
      </p:sp>
      <p:sp>
        <p:nvSpPr>
          <p:cNvPr id="6" name="Text Placeholder 3">
            <a:extLst>
              <a:ext uri="{FF2B5EF4-FFF2-40B4-BE49-F238E27FC236}">
                <a16:creationId xmlns:a16="http://schemas.microsoft.com/office/drawing/2014/main" id="{BABE5CB6-B6EB-C044-A141-32611B898142}"/>
              </a:ext>
            </a:extLst>
          </p:cNvPr>
          <p:cNvSpPr>
            <a:spLocks noGrp="1"/>
          </p:cNvSpPr>
          <p:nvPr>
            <p:ph type="body" sz="quarter" idx="10" hasCustomPrompt="1"/>
          </p:nvPr>
        </p:nvSpPr>
        <p:spPr>
          <a:xfrm>
            <a:off x="430280" y="3537942"/>
            <a:ext cx="3497815" cy="284578"/>
          </a:xfrm>
          <a:prstGeom prst="rect">
            <a:avLst/>
          </a:prstGeom>
        </p:spPr>
        <p:txBody>
          <a:bodyPr>
            <a:normAutofit/>
          </a:bodyPr>
          <a:lstStyle>
            <a:lvl1pPr marL="0" indent="0" algn="l">
              <a:buFontTx/>
              <a:buNone/>
              <a:defRPr sz="1400" b="1" i="0">
                <a:solidFill>
                  <a:srgbClr val="000000"/>
                </a:solidFill>
                <a:latin typeface="Barlow SemiBold" pitchFamily="2" charset="77"/>
                <a:ea typeface="DIN 2014 Demi" panose="020B0504020202020204" pitchFamily="34" charset="77"/>
                <a:cs typeface="Open Sans" panose="020B0606030504020204" pitchFamily="34" charset="0"/>
              </a:defRPr>
            </a:lvl1pPr>
          </a:lstStyle>
          <a:p>
            <a:pPr lvl="0"/>
            <a:r>
              <a:rPr lang="en-GB" dirty="0"/>
              <a:t>Presented by Name </a:t>
            </a:r>
            <a:r>
              <a:rPr lang="en-GB" dirty="0" err="1"/>
              <a:t>Lastname</a:t>
            </a:r>
            <a:endParaRPr lang="en-GB" dirty="0"/>
          </a:p>
        </p:txBody>
      </p:sp>
      <p:sp>
        <p:nvSpPr>
          <p:cNvPr id="7" name="Text Placeholder 3">
            <a:extLst>
              <a:ext uri="{FF2B5EF4-FFF2-40B4-BE49-F238E27FC236}">
                <a16:creationId xmlns:a16="http://schemas.microsoft.com/office/drawing/2014/main" id="{D34B6657-AB48-D24C-8CD9-DFE2033AD091}"/>
              </a:ext>
            </a:extLst>
          </p:cNvPr>
          <p:cNvSpPr>
            <a:spLocks noGrp="1"/>
          </p:cNvSpPr>
          <p:nvPr>
            <p:ph type="body" sz="quarter" idx="11" hasCustomPrompt="1"/>
          </p:nvPr>
        </p:nvSpPr>
        <p:spPr>
          <a:xfrm>
            <a:off x="430280" y="3865934"/>
            <a:ext cx="3497815" cy="284578"/>
          </a:xfrm>
          <a:prstGeom prst="rect">
            <a:avLst/>
          </a:prstGeom>
        </p:spPr>
        <p:txBody>
          <a:bodyPr>
            <a:normAutofit/>
          </a:bodyPr>
          <a:lstStyle>
            <a:lvl1pPr marL="0" indent="0" algn="l">
              <a:buFontTx/>
              <a:buNone/>
              <a:defRPr sz="1400" b="0" i="0">
                <a:solidFill>
                  <a:srgbClr val="000000"/>
                </a:solidFill>
                <a:latin typeface="Barlow Light" pitchFamily="2" charset="77"/>
                <a:ea typeface="DIN 2014 Light" panose="020B0404020202020204" pitchFamily="34" charset="77"/>
                <a:cs typeface="Open Sans" panose="020B0606030504020204" pitchFamily="34" charset="0"/>
              </a:defRPr>
            </a:lvl1pPr>
          </a:lstStyle>
          <a:p>
            <a:pPr lvl="0"/>
            <a:r>
              <a:rPr lang="en-GB" dirty="0"/>
              <a:t>Day 00 Month, 2021</a:t>
            </a:r>
          </a:p>
        </p:txBody>
      </p:sp>
      <p:pic>
        <p:nvPicPr>
          <p:cNvPr id="9" name="Picture 8">
            <a:extLst>
              <a:ext uri="{FF2B5EF4-FFF2-40B4-BE49-F238E27FC236}">
                <a16:creationId xmlns:a16="http://schemas.microsoft.com/office/drawing/2014/main" id="{9BF95770-577E-2F4F-90B8-2401D9014C37}"/>
              </a:ext>
            </a:extLst>
          </p:cNvPr>
          <p:cNvPicPr>
            <a:picLocks noChangeAspect="1"/>
          </p:cNvPicPr>
          <p:nvPr/>
        </p:nvPicPr>
        <p:blipFill rotWithShape="1">
          <a:blip r:embed="rId3"/>
          <a:srcRect l="-4606" t="49360" r="68851" b="45400"/>
          <a:stretch/>
        </p:blipFill>
        <p:spPr>
          <a:xfrm>
            <a:off x="131977" y="323389"/>
            <a:ext cx="2780907" cy="812754"/>
          </a:xfrm>
          <a:prstGeom prst="rect">
            <a:avLst/>
          </a:prstGeom>
        </p:spPr>
      </p:pic>
      <p:pic>
        <p:nvPicPr>
          <p:cNvPr id="16" name="Picture 15">
            <a:extLst>
              <a:ext uri="{FF2B5EF4-FFF2-40B4-BE49-F238E27FC236}">
                <a16:creationId xmlns:a16="http://schemas.microsoft.com/office/drawing/2014/main" id="{71B7D4E7-3C73-7A4A-946D-63804544EC4C}"/>
              </a:ext>
            </a:extLst>
          </p:cNvPr>
          <p:cNvPicPr>
            <a:picLocks noChangeAspect="1"/>
          </p:cNvPicPr>
          <p:nvPr/>
        </p:nvPicPr>
        <p:blipFill rotWithShape="1">
          <a:blip r:embed="rId3"/>
          <a:srcRect l="52634" t="78297" r="1" b="10595"/>
          <a:stretch/>
        </p:blipFill>
        <p:spPr>
          <a:xfrm>
            <a:off x="8080513" y="4811775"/>
            <a:ext cx="3683888" cy="1722838"/>
          </a:xfrm>
          <a:prstGeom prst="rect">
            <a:avLst/>
          </a:prstGeom>
        </p:spPr>
      </p:pic>
      <p:pic>
        <p:nvPicPr>
          <p:cNvPr id="11" name="Picture 10">
            <a:extLst>
              <a:ext uri="{FF2B5EF4-FFF2-40B4-BE49-F238E27FC236}">
                <a16:creationId xmlns:a16="http://schemas.microsoft.com/office/drawing/2014/main" id="{4E0CDDDD-6F87-BF44-8B03-FC4E347C60AE}"/>
              </a:ext>
            </a:extLst>
          </p:cNvPr>
          <p:cNvPicPr>
            <a:picLocks noChangeAspect="1"/>
          </p:cNvPicPr>
          <p:nvPr/>
        </p:nvPicPr>
        <p:blipFill rotWithShape="1">
          <a:blip r:embed="rId3"/>
          <a:srcRect l="37923" t="71919" r="51711" b="23057"/>
          <a:stretch/>
        </p:blipFill>
        <p:spPr>
          <a:xfrm>
            <a:off x="6936377" y="3822520"/>
            <a:ext cx="806206" cy="779297"/>
          </a:xfrm>
          <a:prstGeom prst="rect">
            <a:avLst/>
          </a:prstGeom>
        </p:spPr>
      </p:pic>
      <p:sp>
        <p:nvSpPr>
          <p:cNvPr id="21" name="Picture Placeholder 7">
            <a:extLst>
              <a:ext uri="{FF2B5EF4-FFF2-40B4-BE49-F238E27FC236}">
                <a16:creationId xmlns:a16="http://schemas.microsoft.com/office/drawing/2014/main" id="{A52323EE-F917-4344-990B-84E13A1D887E}"/>
              </a:ext>
            </a:extLst>
          </p:cNvPr>
          <p:cNvSpPr>
            <a:spLocks noGrp="1"/>
          </p:cNvSpPr>
          <p:nvPr>
            <p:ph type="pic" sz="quarter" idx="12" hasCustomPrompt="1"/>
          </p:nvPr>
        </p:nvSpPr>
        <p:spPr>
          <a:xfrm>
            <a:off x="7875588" y="452438"/>
            <a:ext cx="4316412" cy="4270375"/>
          </a:xfrm>
          <a:prstGeom prst="rect">
            <a:avLst/>
          </a:prstGeom>
        </p:spPr>
        <p:txBody>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image</a:t>
            </a:r>
          </a:p>
        </p:txBody>
      </p:sp>
      <p:sp>
        <p:nvSpPr>
          <p:cNvPr id="23" name="Picture Placeholder 21">
            <a:extLst>
              <a:ext uri="{FF2B5EF4-FFF2-40B4-BE49-F238E27FC236}">
                <a16:creationId xmlns:a16="http://schemas.microsoft.com/office/drawing/2014/main" id="{2EAF4550-BE04-4D85-8140-CAEE531D6063}"/>
              </a:ext>
            </a:extLst>
          </p:cNvPr>
          <p:cNvSpPr>
            <a:spLocks noGrp="1"/>
          </p:cNvSpPr>
          <p:nvPr>
            <p:ph type="pic" sz="quarter" idx="13" hasCustomPrompt="1"/>
          </p:nvPr>
        </p:nvSpPr>
        <p:spPr>
          <a:xfrm>
            <a:off x="5722938" y="4722813"/>
            <a:ext cx="2152650" cy="1722437"/>
          </a:xfrm>
          <a:prstGeom prst="rect">
            <a:avLst/>
          </a:prstGeom>
        </p:spPr>
        <p:txBody>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image</a:t>
            </a:r>
          </a:p>
        </p:txBody>
      </p:sp>
    </p:spTree>
    <p:extLst>
      <p:ext uri="{BB962C8B-B14F-4D97-AF65-F5344CB8AC3E}">
        <p14:creationId xmlns:p14="http://schemas.microsoft.com/office/powerpoint/2010/main" val="183916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cknowledgement of Countr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301E3A-AEBD-1049-9450-8220EE1A20E1}"/>
              </a:ext>
            </a:extLst>
          </p:cNvPr>
          <p:cNvPicPr>
            <a:picLocks noChangeAspect="1"/>
          </p:cNvPicPr>
          <p:nvPr userDrawn="1"/>
        </p:nvPicPr>
        <p:blipFill rotWithShape="1">
          <a:blip r:embed="rId2"/>
          <a:srcRect l="30498" t="84569" r="1" b="10595"/>
          <a:stretch/>
        </p:blipFill>
        <p:spPr>
          <a:xfrm>
            <a:off x="6358878" y="5784573"/>
            <a:ext cx="5405523" cy="750039"/>
          </a:xfrm>
          <a:prstGeom prst="rect">
            <a:avLst/>
          </a:prstGeom>
        </p:spPr>
      </p:pic>
      <p:pic>
        <p:nvPicPr>
          <p:cNvPr id="11" name="Picture 10">
            <a:extLst>
              <a:ext uri="{FF2B5EF4-FFF2-40B4-BE49-F238E27FC236}">
                <a16:creationId xmlns:a16="http://schemas.microsoft.com/office/drawing/2014/main" id="{690B0078-646E-0A42-AFBD-3E03F49122A2}"/>
              </a:ext>
            </a:extLst>
          </p:cNvPr>
          <p:cNvPicPr>
            <a:picLocks noChangeAspect="1"/>
          </p:cNvPicPr>
          <p:nvPr/>
        </p:nvPicPr>
        <p:blipFill rotWithShape="1">
          <a:blip r:embed="rId2"/>
          <a:srcRect l="-4606" t="49360" r="68851" b="45400"/>
          <a:stretch/>
        </p:blipFill>
        <p:spPr>
          <a:xfrm>
            <a:off x="131977" y="323389"/>
            <a:ext cx="2780907" cy="812754"/>
          </a:xfrm>
          <a:prstGeom prst="rect">
            <a:avLst/>
          </a:prstGeom>
        </p:spPr>
      </p:pic>
      <p:sp>
        <p:nvSpPr>
          <p:cNvPr id="2" name="TextBox 1">
            <a:extLst>
              <a:ext uri="{FF2B5EF4-FFF2-40B4-BE49-F238E27FC236}">
                <a16:creationId xmlns:a16="http://schemas.microsoft.com/office/drawing/2014/main" id="{C2021D86-4D96-E542-A7AA-52E138A56A16}"/>
              </a:ext>
            </a:extLst>
          </p:cNvPr>
          <p:cNvSpPr txBox="1"/>
          <p:nvPr/>
        </p:nvSpPr>
        <p:spPr>
          <a:xfrm>
            <a:off x="427599" y="2792273"/>
            <a:ext cx="4592809" cy="2708434"/>
          </a:xfrm>
          <a:prstGeom prst="rect">
            <a:avLst/>
          </a:prstGeom>
          <a:noFill/>
        </p:spPr>
        <p:txBody>
          <a:bodyPr wrap="square" rtlCol="0">
            <a:spAutoFit/>
          </a:bodyPr>
          <a:lstStyle/>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respectfully acknowledge the </a:t>
            </a:r>
            <a:r>
              <a:rPr lang="en-GB" sz="1000" b="0" i="0" dirty="0" err="1">
                <a:latin typeface="Open Sans Light" panose="020B0306030504020204" pitchFamily="34" charset="0"/>
                <a:ea typeface="Open Sans Light" panose="020B0306030504020204" pitchFamily="34" charset="0"/>
                <a:cs typeface="Open Sans Light" panose="020B0306030504020204" pitchFamily="34" charset="0"/>
              </a:rPr>
              <a:t>Wurundjeri</a:t>
            </a:r>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 People of the Kulin Nation, who are the Traditional Owners of the land on which Swinburne’s Australian campuses are located in Melbourne’s east and outer-east, and pay our respect to their Elders past, present and emerging.</a:t>
            </a:r>
          </a:p>
          <a:p>
            <a:endParaRPr lang="en-GB" sz="1000" b="0" i="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are honoured to recognise our connection to </a:t>
            </a:r>
            <a:r>
              <a:rPr lang="en-GB" sz="1000" b="0" i="0" dirty="0" err="1">
                <a:latin typeface="Open Sans Light" panose="020B0306030504020204" pitchFamily="34" charset="0"/>
                <a:ea typeface="Open Sans Light" panose="020B0306030504020204" pitchFamily="34" charset="0"/>
                <a:cs typeface="Open Sans Light" panose="020B0306030504020204" pitchFamily="34" charset="0"/>
              </a:rPr>
              <a:t>Wurundjeri</a:t>
            </a:r>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 Country, history, culture, and spirituality through these locations, and strive to ensure that we operate in a manner that respects and honours the Elders and Ancestors of these lands.</a:t>
            </a:r>
          </a:p>
          <a:p>
            <a:endParaRPr lang="en-GB" sz="1000" b="0" i="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also respectfully acknowledge Swinburne’s Aboriginal and Torres Strait Islander staff, students, alumni, partners and visitors.</a:t>
            </a:r>
          </a:p>
          <a:p>
            <a:endParaRPr lang="en-GB" sz="1000" b="0" i="0" dirty="0">
              <a:latin typeface="Open Sans Light" panose="020B0306030504020204" pitchFamily="34" charset="0"/>
              <a:ea typeface="Open Sans Light" panose="020B0306030504020204" pitchFamily="34" charset="0"/>
              <a:cs typeface="Open Sans Light" panose="020B0306030504020204" pitchFamily="34" charset="0"/>
            </a:endParaRPr>
          </a:p>
          <a:p>
            <a:r>
              <a:rPr lang="en-GB" sz="1000" b="0" i="0" dirty="0">
                <a:latin typeface="Open Sans Light" panose="020B0306030504020204" pitchFamily="34" charset="0"/>
                <a:ea typeface="Open Sans Light" panose="020B0306030504020204" pitchFamily="34" charset="0"/>
                <a:cs typeface="Open Sans Light" panose="020B0306030504020204" pitchFamily="34" charset="0"/>
              </a:rPr>
              <a:t>We also acknowledge and respect the Traditional Owners of lands across Australia, their Elders, Ancestors, cultures, and heritage, and recognise the continuing sovereignties of all Aboriginal and Torres Strait Islander Nations.</a:t>
            </a:r>
          </a:p>
          <a:p>
            <a:endParaRPr lang="en-US" sz="1000" b="0" i="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553F0F09-72F3-3441-9402-E373F8E5EB3F}"/>
              </a:ext>
            </a:extLst>
          </p:cNvPr>
          <p:cNvSpPr txBox="1"/>
          <p:nvPr/>
        </p:nvSpPr>
        <p:spPr>
          <a:xfrm>
            <a:off x="434508" y="1858410"/>
            <a:ext cx="5661492" cy="523220"/>
          </a:xfrm>
          <a:prstGeom prst="rect">
            <a:avLst/>
          </a:prstGeom>
          <a:noFill/>
        </p:spPr>
        <p:txBody>
          <a:bodyPr wrap="square" rtlCol="0">
            <a:spAutoFit/>
          </a:bodyPr>
          <a:lstStyle/>
          <a:p>
            <a:r>
              <a:rPr lang="en-US" sz="2800" b="0" i="0" dirty="0">
                <a:latin typeface="Barlow Light" pitchFamily="2" charset="77"/>
                <a:ea typeface="DIN 2014 Light" panose="020B0404020202020204" pitchFamily="34" charset="77"/>
              </a:rPr>
              <a:t>Acknowledgement of Country</a:t>
            </a:r>
          </a:p>
        </p:txBody>
      </p:sp>
      <p:pic>
        <p:nvPicPr>
          <p:cNvPr id="7" name="Picture 6">
            <a:extLst>
              <a:ext uri="{FF2B5EF4-FFF2-40B4-BE49-F238E27FC236}">
                <a16:creationId xmlns:a16="http://schemas.microsoft.com/office/drawing/2014/main" id="{93A067CD-E520-DC4D-B83A-C56E5FCC5470}"/>
              </a:ext>
            </a:extLst>
          </p:cNvPr>
          <p:cNvPicPr>
            <a:picLocks noChangeAspect="1"/>
          </p:cNvPicPr>
          <p:nvPr userDrawn="1"/>
        </p:nvPicPr>
        <p:blipFill rotWithShape="1">
          <a:blip r:embed="rId3"/>
          <a:srcRect l="14921" t="28383" r="14498" b="18249"/>
          <a:stretch/>
        </p:blipFill>
        <p:spPr>
          <a:xfrm>
            <a:off x="7434470" y="404038"/>
            <a:ext cx="4757530" cy="5198999"/>
          </a:xfrm>
          <a:prstGeom prst="rect">
            <a:avLst/>
          </a:prstGeom>
        </p:spPr>
      </p:pic>
      <p:pic>
        <p:nvPicPr>
          <p:cNvPr id="8" name="Picture 7">
            <a:extLst>
              <a:ext uri="{FF2B5EF4-FFF2-40B4-BE49-F238E27FC236}">
                <a16:creationId xmlns:a16="http://schemas.microsoft.com/office/drawing/2014/main" id="{3C35ED88-E76B-A544-B183-904F87143897}"/>
              </a:ext>
            </a:extLst>
          </p:cNvPr>
          <p:cNvPicPr>
            <a:picLocks noChangeAspect="1"/>
          </p:cNvPicPr>
          <p:nvPr userDrawn="1"/>
        </p:nvPicPr>
        <p:blipFill rotWithShape="1">
          <a:blip r:embed="rId2"/>
          <a:srcRect l="30498" t="79189" r="57973" b="15495"/>
          <a:stretch/>
        </p:blipFill>
        <p:spPr>
          <a:xfrm>
            <a:off x="6358878" y="4950069"/>
            <a:ext cx="896687" cy="824566"/>
          </a:xfrm>
          <a:prstGeom prst="rect">
            <a:avLst/>
          </a:prstGeom>
        </p:spPr>
      </p:pic>
    </p:spTree>
    <p:extLst>
      <p:ext uri="{BB962C8B-B14F-4D97-AF65-F5344CB8AC3E}">
        <p14:creationId xmlns:p14="http://schemas.microsoft.com/office/powerpoint/2010/main" val="306086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A883F-D7EF-994A-8C0A-250C680E9DAC}"/>
              </a:ext>
            </a:extLst>
          </p:cNvPr>
          <p:cNvPicPr>
            <a:picLocks noChangeAspect="1"/>
          </p:cNvPicPr>
          <p:nvPr userDrawn="1"/>
        </p:nvPicPr>
        <p:blipFill>
          <a:blip r:embed="rId2"/>
          <a:stretch>
            <a:fillRect/>
          </a:stretch>
        </p:blipFill>
        <p:spPr>
          <a:xfrm>
            <a:off x="489720" y="5565272"/>
            <a:ext cx="1814147" cy="880395"/>
          </a:xfrm>
          <a:prstGeom prst="rect">
            <a:avLst/>
          </a:prstGeom>
          <a:ln w="6350">
            <a:noFill/>
          </a:ln>
        </p:spPr>
      </p:pic>
      <p:sp>
        <p:nvSpPr>
          <p:cNvPr id="4" name="Title 1">
            <a:extLst>
              <a:ext uri="{FF2B5EF4-FFF2-40B4-BE49-F238E27FC236}">
                <a16:creationId xmlns:a16="http://schemas.microsoft.com/office/drawing/2014/main" id="{7C9E8C4A-1C6F-0847-BF94-B8F6F086A0C5}"/>
              </a:ext>
            </a:extLst>
          </p:cNvPr>
          <p:cNvSpPr>
            <a:spLocks noGrp="1"/>
          </p:cNvSpPr>
          <p:nvPr>
            <p:ph type="ctrTitle" hasCustomPrompt="1"/>
          </p:nvPr>
        </p:nvSpPr>
        <p:spPr>
          <a:xfrm>
            <a:off x="430280" y="1869344"/>
            <a:ext cx="5413929" cy="1781257"/>
          </a:xfrm>
          <a:prstGeom prst="rect">
            <a:avLst/>
          </a:prstGeom>
        </p:spPr>
        <p:txBody>
          <a:bodyPr wrap="square" anchor="t" anchorCtr="0">
            <a:spAutoFit/>
          </a:bodyPr>
          <a:lstStyle>
            <a:lvl1pPr algn="l">
              <a:lnSpc>
                <a:spcPct val="100000"/>
              </a:lnSpc>
              <a:defRPr sz="5400" b="0" i="0" cap="none" baseline="0">
                <a:solidFill>
                  <a:srgbClr val="000000"/>
                </a:solidFill>
                <a:latin typeface="Barlow Light" pitchFamily="2" charset="77"/>
                <a:ea typeface="DIN 2014 Light" panose="020B0404020202020204" pitchFamily="34" charset="77"/>
              </a:defRPr>
            </a:lvl1pPr>
          </a:lstStyle>
          <a:p>
            <a:r>
              <a:rPr lang="en-US" dirty="0"/>
              <a:t>Click to edit section title</a:t>
            </a:r>
          </a:p>
        </p:txBody>
      </p:sp>
      <p:pic>
        <p:nvPicPr>
          <p:cNvPr id="9" name="Picture 8">
            <a:extLst>
              <a:ext uri="{FF2B5EF4-FFF2-40B4-BE49-F238E27FC236}">
                <a16:creationId xmlns:a16="http://schemas.microsoft.com/office/drawing/2014/main" id="{96CB0E58-519D-1C4A-9758-18D74E94D9C4}"/>
              </a:ext>
            </a:extLst>
          </p:cNvPr>
          <p:cNvPicPr>
            <a:picLocks noChangeAspect="1"/>
          </p:cNvPicPr>
          <p:nvPr userDrawn="1"/>
        </p:nvPicPr>
        <p:blipFill rotWithShape="1">
          <a:blip r:embed="rId3"/>
          <a:srcRect l="52909" t="68124" r="2" b="12204"/>
          <a:stretch/>
        </p:blipFill>
        <p:spPr>
          <a:xfrm>
            <a:off x="8102009" y="3233854"/>
            <a:ext cx="3662391" cy="3051199"/>
          </a:xfrm>
          <a:prstGeom prst="rect">
            <a:avLst/>
          </a:prstGeom>
        </p:spPr>
      </p:pic>
      <p:pic>
        <p:nvPicPr>
          <p:cNvPr id="10" name="Picture 9">
            <a:extLst>
              <a:ext uri="{FF2B5EF4-FFF2-40B4-BE49-F238E27FC236}">
                <a16:creationId xmlns:a16="http://schemas.microsoft.com/office/drawing/2014/main" id="{A25B9D3D-C254-FE4D-B97F-D0D03F4FA938}"/>
              </a:ext>
            </a:extLst>
          </p:cNvPr>
          <p:cNvPicPr>
            <a:picLocks noChangeAspect="1"/>
          </p:cNvPicPr>
          <p:nvPr userDrawn="1"/>
        </p:nvPicPr>
        <p:blipFill rotWithShape="1">
          <a:blip r:embed="rId3"/>
          <a:srcRect l="3874" t="49360" r="52758" b="42026"/>
          <a:stretch/>
        </p:blipFill>
        <p:spPr>
          <a:xfrm>
            <a:off x="271667" y="323388"/>
            <a:ext cx="3372988" cy="1336079"/>
          </a:xfrm>
          <a:prstGeom prst="rect">
            <a:avLst/>
          </a:prstGeom>
        </p:spPr>
      </p:pic>
      <p:sp>
        <p:nvSpPr>
          <p:cNvPr id="14" name="Rectangle 13">
            <a:extLst>
              <a:ext uri="{FF2B5EF4-FFF2-40B4-BE49-F238E27FC236}">
                <a16:creationId xmlns:a16="http://schemas.microsoft.com/office/drawing/2014/main" id="{CF0FB895-CEDF-407A-8EBB-D14839C388BA}"/>
              </a:ext>
            </a:extLst>
          </p:cNvPr>
          <p:cNvSpPr/>
          <p:nvPr userDrawn="1"/>
        </p:nvSpPr>
        <p:spPr>
          <a:xfrm>
            <a:off x="8287473" y="6445667"/>
            <a:ext cx="3476927" cy="412333"/>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81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lide n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093C11-A994-E549-B042-382B08986623}"/>
              </a:ext>
            </a:extLst>
          </p:cNvPr>
          <p:cNvSpPr>
            <a:spLocks noGrp="1"/>
          </p:cNvSpPr>
          <p:nvPr>
            <p:ph type="ctrTitle" hasCustomPrompt="1"/>
          </p:nvPr>
        </p:nvSpPr>
        <p:spPr>
          <a:xfrm>
            <a:off x="430280" y="449927"/>
            <a:ext cx="9687755"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pic>
        <p:nvPicPr>
          <p:cNvPr id="7" name="Picture 6">
            <a:extLst>
              <a:ext uri="{FF2B5EF4-FFF2-40B4-BE49-F238E27FC236}">
                <a16:creationId xmlns:a16="http://schemas.microsoft.com/office/drawing/2014/main" id="{E7293312-AFF4-D84D-99E7-98D4D7B28FBA}"/>
              </a:ext>
            </a:extLst>
          </p:cNvPr>
          <p:cNvPicPr>
            <a:picLocks noChangeAspect="1"/>
          </p:cNvPicPr>
          <p:nvPr userDrawn="1"/>
        </p:nvPicPr>
        <p:blipFill rotWithShape="1">
          <a:blip r:embed="rId2"/>
          <a:srcRect l="79226" t="68124" r="1" b="10595"/>
          <a:stretch/>
        </p:blipFill>
        <p:spPr>
          <a:xfrm>
            <a:off x="10260623" y="211344"/>
            <a:ext cx="1615638" cy="3300759"/>
          </a:xfrm>
          <a:prstGeom prst="rect">
            <a:avLst/>
          </a:prstGeom>
        </p:spPr>
      </p:pic>
      <p:pic>
        <p:nvPicPr>
          <p:cNvPr id="9" name="Picture 8">
            <a:extLst>
              <a:ext uri="{FF2B5EF4-FFF2-40B4-BE49-F238E27FC236}">
                <a16:creationId xmlns:a16="http://schemas.microsoft.com/office/drawing/2014/main" id="{294273B4-A5A6-EE41-BD37-13F7331B8F52}"/>
              </a:ext>
            </a:extLst>
          </p:cNvPr>
          <p:cNvPicPr>
            <a:picLocks noChangeAspect="1"/>
          </p:cNvPicPr>
          <p:nvPr userDrawn="1"/>
        </p:nvPicPr>
        <p:blipFill>
          <a:blip r:embed="rId3"/>
          <a:stretch>
            <a:fillRect/>
          </a:stretch>
        </p:blipFill>
        <p:spPr>
          <a:xfrm>
            <a:off x="10886515" y="6104792"/>
            <a:ext cx="989746" cy="480318"/>
          </a:xfrm>
          <a:prstGeom prst="rect">
            <a:avLst/>
          </a:prstGeom>
          <a:ln w="6350">
            <a:noFill/>
          </a:ln>
        </p:spPr>
      </p:pic>
      <p:sp>
        <p:nvSpPr>
          <p:cNvPr id="12" name="Subtitle 2">
            <a:extLst>
              <a:ext uri="{FF2B5EF4-FFF2-40B4-BE49-F238E27FC236}">
                <a16:creationId xmlns:a16="http://schemas.microsoft.com/office/drawing/2014/main" id="{4611B57F-60E4-BF40-AC95-C9DB86A26E2D}"/>
              </a:ext>
            </a:extLst>
          </p:cNvPr>
          <p:cNvSpPr>
            <a:spLocks noGrp="1"/>
          </p:cNvSpPr>
          <p:nvPr>
            <p:ph type="subTitle" idx="1" hasCustomPrompt="1"/>
          </p:nvPr>
        </p:nvSpPr>
        <p:spPr>
          <a:xfrm>
            <a:off x="430280" y="2247150"/>
            <a:ext cx="9687754"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
        <p:nvSpPr>
          <p:cNvPr id="5" name="Text Placeholder 4">
            <a:extLst>
              <a:ext uri="{FF2B5EF4-FFF2-40B4-BE49-F238E27FC236}">
                <a16:creationId xmlns:a16="http://schemas.microsoft.com/office/drawing/2014/main" id="{9241AB50-6DF5-0046-88B5-CCF309E40D51}"/>
              </a:ext>
            </a:extLst>
          </p:cNvPr>
          <p:cNvSpPr>
            <a:spLocks noGrp="1"/>
          </p:cNvSpPr>
          <p:nvPr>
            <p:ph type="body" sz="quarter" idx="10" hasCustomPrompt="1"/>
          </p:nvPr>
        </p:nvSpPr>
        <p:spPr>
          <a:xfrm>
            <a:off x="430280" y="1508852"/>
            <a:ext cx="9687754"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8" name="Text Placeholder 7">
            <a:extLst>
              <a:ext uri="{FF2B5EF4-FFF2-40B4-BE49-F238E27FC236}">
                <a16:creationId xmlns:a16="http://schemas.microsoft.com/office/drawing/2014/main" id="{D59D4BD1-E32E-4B45-9EE2-0025BDBB56AB}"/>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Tree>
    <p:extLst>
      <p:ext uri="{BB962C8B-B14F-4D97-AF65-F5344CB8AC3E}">
        <p14:creationId xmlns:p14="http://schemas.microsoft.com/office/powerpoint/2010/main" val="274706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ody slide one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143AD1-9D72-DE4B-8F1E-2D6B178E53FC}"/>
              </a:ext>
            </a:extLst>
          </p:cNvPr>
          <p:cNvPicPr>
            <a:picLocks noChangeAspect="1"/>
          </p:cNvPicPr>
          <p:nvPr userDrawn="1"/>
        </p:nvPicPr>
        <p:blipFill>
          <a:blip r:embed="rId2"/>
          <a:stretch>
            <a:fillRect/>
          </a:stretch>
        </p:blipFill>
        <p:spPr>
          <a:xfrm>
            <a:off x="10886515" y="6104792"/>
            <a:ext cx="989746" cy="480318"/>
          </a:xfrm>
          <a:prstGeom prst="rect">
            <a:avLst/>
          </a:prstGeom>
          <a:ln w="6350">
            <a:noFill/>
          </a:ln>
        </p:spPr>
      </p:pic>
      <p:pic>
        <p:nvPicPr>
          <p:cNvPr id="9" name="Picture 8">
            <a:extLst>
              <a:ext uri="{FF2B5EF4-FFF2-40B4-BE49-F238E27FC236}">
                <a16:creationId xmlns:a16="http://schemas.microsoft.com/office/drawing/2014/main" id="{492117D9-7D31-CF43-ADFD-F98B62BD9934}"/>
              </a:ext>
            </a:extLst>
          </p:cNvPr>
          <p:cNvPicPr>
            <a:picLocks noChangeAspect="1"/>
          </p:cNvPicPr>
          <p:nvPr userDrawn="1"/>
        </p:nvPicPr>
        <p:blipFill rotWithShape="1">
          <a:blip r:embed="rId3"/>
          <a:srcRect l="47527" t="78481" r="2" b="14827"/>
          <a:stretch/>
        </p:blipFill>
        <p:spPr>
          <a:xfrm>
            <a:off x="7683335" y="4840357"/>
            <a:ext cx="4081066" cy="1037930"/>
          </a:xfrm>
          <a:prstGeom prst="rect">
            <a:avLst/>
          </a:prstGeom>
        </p:spPr>
      </p:pic>
      <p:sp>
        <p:nvSpPr>
          <p:cNvPr id="10" name="Title 1">
            <a:extLst>
              <a:ext uri="{FF2B5EF4-FFF2-40B4-BE49-F238E27FC236}">
                <a16:creationId xmlns:a16="http://schemas.microsoft.com/office/drawing/2014/main" id="{6086E4EA-34C8-E244-8CAB-C02FEF4020AE}"/>
              </a:ext>
            </a:extLst>
          </p:cNvPr>
          <p:cNvSpPr>
            <a:spLocks noGrp="1"/>
          </p:cNvSpPr>
          <p:nvPr>
            <p:ph type="ctrTitle" hasCustomPrompt="1"/>
          </p:nvPr>
        </p:nvSpPr>
        <p:spPr>
          <a:xfrm>
            <a:off x="430280" y="449927"/>
            <a:ext cx="6904799" cy="584775"/>
          </a:xfrm>
          <a:prstGeom prst="rect">
            <a:avLst/>
          </a:prstGeom>
        </p:spPr>
        <p:txBody>
          <a:bodyPr wrap="square" anchor="t" anchorCtr="0">
            <a:spAutoFit/>
          </a:bodyPr>
          <a:lstStyle>
            <a:lvl1pPr algn="l">
              <a:lnSpc>
                <a:spcPct val="100000"/>
              </a:lnSpc>
              <a:defRPr sz="3200" b="0" i="0" cap="none" baseline="0">
                <a:solidFill>
                  <a:srgbClr val="000000"/>
                </a:solidFill>
                <a:latin typeface="Barlow Light" pitchFamily="2" charset="77"/>
                <a:ea typeface="DIN 2014 Light" panose="020B0404020202020204" pitchFamily="34" charset="77"/>
              </a:defRPr>
            </a:lvl1pPr>
          </a:lstStyle>
          <a:p>
            <a:r>
              <a:rPr lang="en-US" dirty="0"/>
              <a:t>Click to edit title</a:t>
            </a:r>
          </a:p>
        </p:txBody>
      </p:sp>
      <p:sp>
        <p:nvSpPr>
          <p:cNvPr id="13" name="Subtitle 2">
            <a:extLst>
              <a:ext uri="{FF2B5EF4-FFF2-40B4-BE49-F238E27FC236}">
                <a16:creationId xmlns:a16="http://schemas.microsoft.com/office/drawing/2014/main" id="{1AE31527-290E-A24C-AA95-FA74345F0FD2}"/>
              </a:ext>
            </a:extLst>
          </p:cNvPr>
          <p:cNvSpPr>
            <a:spLocks noGrp="1"/>
          </p:cNvSpPr>
          <p:nvPr>
            <p:ph type="subTitle" idx="1" hasCustomPrompt="1"/>
          </p:nvPr>
        </p:nvSpPr>
        <p:spPr>
          <a:xfrm>
            <a:off x="430280" y="2247150"/>
            <a:ext cx="6904798" cy="276999"/>
          </a:xfrm>
          <a:prstGeom prst="rect">
            <a:avLst/>
          </a:prstGeom>
        </p:spPr>
        <p:txBody>
          <a:bodyPr wrap="square" anchor="t" anchorCtr="0">
            <a:spAutoFit/>
          </a:bodyPr>
          <a:lstStyle>
            <a:lvl1pPr marL="0" indent="0" algn="l">
              <a:lnSpc>
                <a:spcPct val="100000"/>
              </a:lnSpc>
              <a:spcAft>
                <a:spcPts val="0"/>
              </a:spcAft>
              <a:buNone/>
              <a:defRPr sz="1200" b="0" i="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body copy</a:t>
            </a:r>
          </a:p>
        </p:txBody>
      </p:sp>
      <p:sp>
        <p:nvSpPr>
          <p:cNvPr id="14" name="Text Placeholder 4">
            <a:extLst>
              <a:ext uri="{FF2B5EF4-FFF2-40B4-BE49-F238E27FC236}">
                <a16:creationId xmlns:a16="http://schemas.microsoft.com/office/drawing/2014/main" id="{E259A720-FEE8-5141-B4A1-A0D410B4C308}"/>
              </a:ext>
            </a:extLst>
          </p:cNvPr>
          <p:cNvSpPr>
            <a:spLocks noGrp="1"/>
          </p:cNvSpPr>
          <p:nvPr>
            <p:ph type="body" sz="quarter" idx="10" hasCustomPrompt="1"/>
          </p:nvPr>
        </p:nvSpPr>
        <p:spPr>
          <a:xfrm>
            <a:off x="430280" y="1508852"/>
            <a:ext cx="6904798" cy="517525"/>
          </a:xfrm>
          <a:prstGeom prst="rect">
            <a:avLst/>
          </a:prstGeom>
        </p:spPr>
        <p:txBody>
          <a:bodyPr/>
          <a:lstStyle>
            <a:lvl1pPr marL="0" indent="0">
              <a:buNone/>
              <a:defRPr sz="16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Click to edit subhead</a:t>
            </a:r>
          </a:p>
        </p:txBody>
      </p:sp>
      <p:sp>
        <p:nvSpPr>
          <p:cNvPr id="15" name="Text Placeholder 7">
            <a:extLst>
              <a:ext uri="{FF2B5EF4-FFF2-40B4-BE49-F238E27FC236}">
                <a16:creationId xmlns:a16="http://schemas.microsoft.com/office/drawing/2014/main" id="{198469BC-0212-0841-B9E2-4583B2ABE91D}"/>
              </a:ext>
            </a:extLst>
          </p:cNvPr>
          <p:cNvSpPr>
            <a:spLocks noGrp="1"/>
          </p:cNvSpPr>
          <p:nvPr>
            <p:ph type="body" sz="quarter" idx="11" hasCustomPrompt="1"/>
          </p:nvPr>
        </p:nvSpPr>
        <p:spPr>
          <a:xfrm>
            <a:off x="430280" y="6335873"/>
            <a:ext cx="5049837" cy="249237"/>
          </a:xfrm>
          <a:prstGeom prst="rect">
            <a:avLst/>
          </a:prstGeom>
        </p:spPr>
        <p:txBody>
          <a:bodyPr/>
          <a:lstStyle>
            <a:lvl1pPr marL="0" indent="0">
              <a:buNone/>
              <a:defRPr sz="8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Footnotes can go here</a:t>
            </a:r>
            <a:endParaRPr lang="en-US" dirty="0"/>
          </a:p>
        </p:txBody>
      </p:sp>
      <p:sp>
        <p:nvSpPr>
          <p:cNvPr id="16" name="Picture Placeholder 2">
            <a:extLst>
              <a:ext uri="{FF2B5EF4-FFF2-40B4-BE49-F238E27FC236}">
                <a16:creationId xmlns:a16="http://schemas.microsoft.com/office/drawing/2014/main" id="{04CD2C42-FE07-4F3E-B6EF-9DF80CF9FEA7}"/>
              </a:ext>
            </a:extLst>
          </p:cNvPr>
          <p:cNvSpPr>
            <a:spLocks noGrp="1"/>
          </p:cNvSpPr>
          <p:nvPr>
            <p:ph type="pic" sz="quarter" idx="12" hasCustomPrompt="1"/>
          </p:nvPr>
        </p:nvSpPr>
        <p:spPr>
          <a:xfrm>
            <a:off x="7875588" y="449263"/>
            <a:ext cx="4316412" cy="4273550"/>
          </a:xfrm>
          <a:prstGeom prst="rect">
            <a:avLst/>
          </a:prstGeom>
        </p:spPr>
        <p:txBody>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image</a:t>
            </a:r>
          </a:p>
        </p:txBody>
      </p:sp>
    </p:spTree>
    <p:extLst>
      <p:ext uri="{BB962C8B-B14F-4D97-AF65-F5344CB8AC3E}">
        <p14:creationId xmlns:p14="http://schemas.microsoft.com/office/powerpoint/2010/main" val="388525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2.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962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87" r:id="rId4"/>
    <p:sldLayoutId id="2147483688" r:id="rId5"/>
    <p:sldLayoutId id="2147483673" r:id="rId6"/>
    <p:sldLayoutId id="2147483674" r:id="rId7"/>
    <p:sldLayoutId id="2147483675" r:id="rId8"/>
    <p:sldLayoutId id="2147483689" r:id="rId9"/>
    <p:sldLayoutId id="2147483677" r:id="rId10"/>
    <p:sldLayoutId id="2147483680" r:id="rId11"/>
    <p:sldLayoutId id="2147483671" r:id="rId12"/>
    <p:sldLayoutId id="2147483672" r:id="rId13"/>
    <p:sldLayoutId id="2147483681" r:id="rId14"/>
    <p:sldLayoutId id="2147483682" r:id="rId15"/>
    <p:sldLayoutId id="2147483683" r:id="rId16"/>
    <p:sldLayoutId id="2147483685" r:id="rId17"/>
    <p:sldLayoutId id="2147483679" r:id="rId18"/>
    <p:sldLayoutId id="214748369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451A1-6596-66D6-C2F0-41BE92FB8582}"/>
              </a:ext>
            </a:extLst>
          </p:cNvPr>
          <p:cNvPicPr>
            <a:picLocks noChangeAspect="1"/>
          </p:cNvPicPr>
          <p:nvPr userDrawn="1"/>
        </p:nvPicPr>
        <p:blipFill>
          <a:blip r:embed="rId3"/>
          <a:stretch>
            <a:fillRect/>
          </a:stretch>
        </p:blipFill>
        <p:spPr>
          <a:xfrm>
            <a:off x="-101600" y="-1795888"/>
            <a:ext cx="12980832" cy="8653888"/>
          </a:xfrm>
          <a:prstGeom prst="rect">
            <a:avLst/>
          </a:prstGeom>
        </p:spPr>
      </p:pic>
      <p:sp>
        <p:nvSpPr>
          <p:cNvPr id="9" name="Rectangle 8">
            <a:extLst>
              <a:ext uri="{FF2B5EF4-FFF2-40B4-BE49-F238E27FC236}">
                <a16:creationId xmlns:a16="http://schemas.microsoft.com/office/drawing/2014/main" id="{841C5195-6A7D-5CE6-4DDD-B5FB2A006A9F}"/>
              </a:ext>
            </a:extLst>
          </p:cNvPr>
          <p:cNvSpPr/>
          <p:nvPr userDrawn="1"/>
        </p:nvSpPr>
        <p:spPr>
          <a:xfrm>
            <a:off x="-101600" y="0"/>
            <a:ext cx="12980832" cy="6858000"/>
          </a:xfrm>
          <a:prstGeom prst="rect">
            <a:avLst/>
          </a:prstGeom>
          <a:solidFill>
            <a:schemeClr val="dk1">
              <a:alpha val="4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2400"/>
          </a:p>
        </p:txBody>
      </p:sp>
      <p:pic>
        <p:nvPicPr>
          <p:cNvPr id="13" name="Picture 12">
            <a:extLst>
              <a:ext uri="{FF2B5EF4-FFF2-40B4-BE49-F238E27FC236}">
                <a16:creationId xmlns:a16="http://schemas.microsoft.com/office/drawing/2014/main" id="{7892E6B4-CCE8-0741-B030-489FD754BB1F}"/>
              </a:ext>
            </a:extLst>
          </p:cNvPr>
          <p:cNvPicPr>
            <a:picLocks noChangeAspect="1"/>
          </p:cNvPicPr>
          <p:nvPr userDrawn="1"/>
        </p:nvPicPr>
        <p:blipFill rotWithShape="1">
          <a:blip r:embed="rId4"/>
          <a:srcRect l="68472" t="36111" b="37500"/>
          <a:stretch/>
        </p:blipFill>
        <p:spPr>
          <a:xfrm>
            <a:off x="8348133" y="440267"/>
            <a:ext cx="3843867" cy="321733"/>
          </a:xfrm>
          <a:prstGeom prst="rect">
            <a:avLst/>
          </a:prstGeom>
        </p:spPr>
      </p:pic>
      <p:sp>
        <p:nvSpPr>
          <p:cNvPr id="14" name="TextBox 13">
            <a:extLst>
              <a:ext uri="{FF2B5EF4-FFF2-40B4-BE49-F238E27FC236}">
                <a16:creationId xmlns:a16="http://schemas.microsoft.com/office/drawing/2014/main" id="{5EBE6B76-A49A-EFA6-0584-EEA6DC8BA03E}"/>
              </a:ext>
            </a:extLst>
          </p:cNvPr>
          <p:cNvSpPr txBox="1"/>
          <p:nvPr userDrawn="1"/>
        </p:nvSpPr>
        <p:spPr>
          <a:xfrm>
            <a:off x="2841611" y="6453107"/>
            <a:ext cx="1929824" cy="276999"/>
          </a:xfrm>
          <a:prstGeom prst="rect">
            <a:avLst/>
          </a:prstGeom>
          <a:noFill/>
        </p:spPr>
        <p:txBody>
          <a:bodyPr wrap="none" rtlCol="0">
            <a:spAutoFit/>
          </a:bodyPr>
          <a:lstStyle/>
          <a:p>
            <a:r>
              <a:rPr lang="en-US" sz="1200" dirty="0">
                <a:solidFill>
                  <a:schemeClr val="bg1">
                    <a:lumMod val="95000"/>
                  </a:schemeClr>
                </a:solidFill>
              </a:rPr>
              <a:t>digitalhealth.org.au/summit</a:t>
            </a:r>
          </a:p>
        </p:txBody>
      </p:sp>
      <p:sp>
        <p:nvSpPr>
          <p:cNvPr id="15" name="Rectangle 14">
            <a:extLst>
              <a:ext uri="{FF2B5EF4-FFF2-40B4-BE49-F238E27FC236}">
                <a16:creationId xmlns:a16="http://schemas.microsoft.com/office/drawing/2014/main" id="{93A50D8A-C28E-03CD-BA76-8E4009AE9875}"/>
              </a:ext>
            </a:extLst>
          </p:cNvPr>
          <p:cNvSpPr/>
          <p:nvPr userDrawn="1"/>
        </p:nvSpPr>
        <p:spPr>
          <a:xfrm>
            <a:off x="1625510" y="6453107"/>
            <a:ext cx="920444" cy="276999"/>
          </a:xfrm>
          <a:prstGeom prst="rect">
            <a:avLst/>
          </a:prstGeom>
        </p:spPr>
        <p:txBody>
          <a:bodyPr wrap="none">
            <a:spAutoFit/>
          </a:bodyPr>
          <a:lstStyle/>
          <a:p>
            <a:pPr algn="ctr"/>
            <a:r>
              <a:rPr lang="en-US" sz="1200">
                <a:solidFill>
                  <a:schemeClr val="bg1">
                    <a:lumMod val="95000"/>
                  </a:schemeClr>
                </a:solidFill>
                <a:latin typeface="Franklin Gothic Book" panose="020B0503020102020204" pitchFamily="34" charset="0"/>
              </a:rPr>
              <a:t>#DHS2022</a:t>
            </a:r>
            <a:endParaRPr lang="id-ID" sz="1200" b="1" dirty="0">
              <a:solidFill>
                <a:schemeClr val="bg1">
                  <a:lumMod val="95000"/>
                </a:schemeClr>
              </a:solidFill>
            </a:endParaRPr>
          </a:p>
        </p:txBody>
      </p:sp>
      <p:sp>
        <p:nvSpPr>
          <p:cNvPr id="16" name="Rectangle 15">
            <a:extLst>
              <a:ext uri="{FF2B5EF4-FFF2-40B4-BE49-F238E27FC236}">
                <a16:creationId xmlns:a16="http://schemas.microsoft.com/office/drawing/2014/main" id="{FE5B00D9-BE63-7957-D850-B65C95EB2244}"/>
              </a:ext>
            </a:extLst>
          </p:cNvPr>
          <p:cNvSpPr/>
          <p:nvPr userDrawn="1"/>
        </p:nvSpPr>
        <p:spPr>
          <a:xfrm>
            <a:off x="28886" y="6453107"/>
            <a:ext cx="1272079" cy="276999"/>
          </a:xfrm>
          <a:prstGeom prst="rect">
            <a:avLst/>
          </a:prstGeom>
        </p:spPr>
        <p:txBody>
          <a:bodyPr wrap="none">
            <a:spAutoFit/>
          </a:bodyPr>
          <a:lstStyle/>
          <a:p>
            <a:pPr algn="ctr"/>
            <a:r>
              <a:rPr lang="en-US" sz="1200" dirty="0">
                <a:solidFill>
                  <a:schemeClr val="bg1">
                    <a:lumMod val="95000"/>
                  </a:schemeClr>
                </a:solidFill>
                <a:latin typeface="Franklin Gothic Book" panose="020B0503020102020204" pitchFamily="34" charset="0"/>
              </a:rPr>
              <a:t>@</a:t>
            </a:r>
            <a:r>
              <a:rPr lang="en-US" sz="1200" dirty="0" err="1">
                <a:solidFill>
                  <a:schemeClr val="bg1">
                    <a:lumMod val="95000"/>
                  </a:schemeClr>
                </a:solidFill>
                <a:latin typeface="Franklin Gothic Book" panose="020B0503020102020204" pitchFamily="34" charset="0"/>
              </a:rPr>
              <a:t>TheInstituteDH</a:t>
            </a:r>
            <a:endParaRPr lang="id-ID" sz="1200" b="1" dirty="0">
              <a:solidFill>
                <a:schemeClr val="bg1">
                  <a:lumMod val="95000"/>
                </a:schemeClr>
              </a:solidFill>
            </a:endParaRPr>
          </a:p>
        </p:txBody>
      </p:sp>
      <p:pic>
        <p:nvPicPr>
          <p:cNvPr id="2" name="Picture 1">
            <a:extLst>
              <a:ext uri="{FF2B5EF4-FFF2-40B4-BE49-F238E27FC236}">
                <a16:creationId xmlns:a16="http://schemas.microsoft.com/office/drawing/2014/main" id="{8CBBFCBC-511B-A1B4-1F4B-EBDA1D765D36}"/>
              </a:ext>
            </a:extLst>
          </p:cNvPr>
          <p:cNvPicPr>
            <a:picLocks noChangeAspect="1"/>
          </p:cNvPicPr>
          <p:nvPr userDrawn="1"/>
        </p:nvPicPr>
        <p:blipFill>
          <a:blip r:embed="rId5"/>
          <a:stretch>
            <a:fillRect/>
          </a:stretch>
        </p:blipFill>
        <p:spPr>
          <a:xfrm>
            <a:off x="203199" y="154258"/>
            <a:ext cx="4407508" cy="826485"/>
          </a:xfrm>
          <a:prstGeom prst="rect">
            <a:avLst/>
          </a:prstGeom>
        </p:spPr>
      </p:pic>
    </p:spTree>
    <p:extLst>
      <p:ext uri="{BB962C8B-B14F-4D97-AF65-F5344CB8AC3E}">
        <p14:creationId xmlns:p14="http://schemas.microsoft.com/office/powerpoint/2010/main" val="691317230"/>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hyperlink" Target="mailto:nwickramasinghe@swin.edu.au" TargetMode="External"/><Relationship Id="rId5" Type="http://schemas.openxmlformats.org/officeDocument/2006/relationships/hyperlink" Target="mailto:nilmini.work@gmail.com" TargetMode="Externa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hyperlink" Target="https://dit.swin.edu.au/clotsapp/CLOTS_demo.mp4" TargetMode="External"/><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4.png"/><Relationship Id="rId7"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https://flatworldknowledge.lardbucket.org/books/sociological-inquiry-principles-qualitative-and-quantitative-methods/s15-01-focus-groups.html" TargetMode="External"/><Relationship Id="rId7" Type="http://schemas.openxmlformats.org/officeDocument/2006/relationships/image" Target="../media/image15.jpeg"/><Relationship Id="rId2" Type="http://schemas.openxmlformats.org/officeDocument/2006/relationships/image" Target="../media/image27.jp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hyperlink" Target="mailto:nwickramasinghe@swin.edu.au" TargetMode="External"/><Relationship Id="rId5" Type="http://schemas.openxmlformats.org/officeDocument/2006/relationships/hyperlink" Target="mailto:nilmini.work@gmail.com"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hyperlink" Target="https://creativecommons.org/licenses/by/3.0/" TargetMode="External"/><Relationship Id="rId4" Type="http://schemas.openxmlformats.org/officeDocument/2006/relationships/hyperlink" Target="https://www.tasnimnews.com/en/news/2013/12/10/216907/surprise-finding-blood-clots-absorb-bacterial-toxin" TargetMode="Externa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7CBC3F8-F605-43BF-82AC-D52EFCE1E932}"/>
              </a:ext>
            </a:extLst>
          </p:cNvPr>
          <p:cNvSpPr/>
          <p:nvPr/>
        </p:nvSpPr>
        <p:spPr>
          <a:xfrm>
            <a:off x="6739847" y="3513762"/>
            <a:ext cx="972621"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D1FED860-2694-4A9B-B359-79C8FF1C5954}"/>
              </a:ext>
            </a:extLst>
          </p:cNvPr>
          <p:cNvSpPr>
            <a:spLocks noGrp="1"/>
          </p:cNvSpPr>
          <p:nvPr>
            <p:ph type="ctrTitle"/>
          </p:nvPr>
        </p:nvSpPr>
        <p:spPr>
          <a:xfrm>
            <a:off x="430280" y="1262125"/>
            <a:ext cx="11189792" cy="1077218"/>
          </a:xfrm>
        </p:spPr>
        <p:txBody>
          <a:bodyPr/>
          <a:lstStyle/>
          <a:p>
            <a:pPr>
              <a:lnSpc>
                <a:spcPct val="100000"/>
              </a:lnSpc>
            </a:pPr>
            <a:r>
              <a:rPr lang="en-AU" sz="3200" dirty="0"/>
              <a:t>Designing Mobile Clinical Decision Support Systems: Lessons from the CLOTS Study</a:t>
            </a:r>
            <a:endParaRPr lang="en-US" dirty="0"/>
          </a:p>
        </p:txBody>
      </p:sp>
      <p:sp>
        <p:nvSpPr>
          <p:cNvPr id="7" name="Subtitle 6">
            <a:extLst>
              <a:ext uri="{FF2B5EF4-FFF2-40B4-BE49-F238E27FC236}">
                <a16:creationId xmlns:a16="http://schemas.microsoft.com/office/drawing/2014/main" id="{F8D5FC20-8C6D-4169-9F7B-165C3208FC42}"/>
              </a:ext>
            </a:extLst>
          </p:cNvPr>
          <p:cNvSpPr>
            <a:spLocks noGrp="1"/>
          </p:cNvSpPr>
          <p:nvPr>
            <p:ph type="subTitle" idx="1"/>
          </p:nvPr>
        </p:nvSpPr>
        <p:spPr>
          <a:xfrm>
            <a:off x="430280" y="2415857"/>
            <a:ext cx="10076853" cy="427681"/>
          </a:xfrm>
        </p:spPr>
        <p:txBody>
          <a:bodyPr/>
          <a:lstStyle/>
          <a:p>
            <a:r>
              <a:rPr lang="en-US" sz="2200" dirty="0"/>
              <a:t>Nalika Ulapane</a:t>
            </a:r>
            <a:r>
              <a:rPr lang="en-US" sz="2200" baseline="30000" dirty="0"/>
              <a:t>1</a:t>
            </a:r>
            <a:r>
              <a:rPr lang="en-US" sz="2200" dirty="0"/>
              <a:t>, Nilmini Wickramasinghe</a:t>
            </a:r>
            <a:r>
              <a:rPr lang="en-US" sz="2200" baseline="30000" dirty="0"/>
              <a:t>1</a:t>
            </a:r>
            <a:r>
              <a:rPr lang="en-US" sz="2200" dirty="0"/>
              <a:t>, and Kate Burbury</a:t>
            </a:r>
            <a:r>
              <a:rPr lang="en-US" sz="2200" baseline="30000" dirty="0"/>
              <a:t>2</a:t>
            </a:r>
            <a:endParaRPr lang="en-US" sz="2200" dirty="0"/>
          </a:p>
        </p:txBody>
      </p:sp>
      <p:pic>
        <p:nvPicPr>
          <p:cNvPr id="12" name="Picture 11">
            <a:extLst>
              <a:ext uri="{FF2B5EF4-FFF2-40B4-BE49-F238E27FC236}">
                <a16:creationId xmlns:a16="http://schemas.microsoft.com/office/drawing/2014/main" id="{062480BA-05DA-44BC-A601-29C84EC76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650" y="5584031"/>
            <a:ext cx="2587700" cy="783941"/>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E694B372-72A2-432D-9976-82EB1A41F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1142" y="5595875"/>
            <a:ext cx="2032767" cy="772097"/>
          </a:xfrm>
          <a:prstGeom prst="rect">
            <a:avLst/>
          </a:prstGeom>
        </p:spPr>
      </p:pic>
      <p:pic>
        <p:nvPicPr>
          <p:cNvPr id="11" name="Picture 2" descr="ACIS 2022">
            <a:extLst>
              <a:ext uri="{FF2B5EF4-FFF2-40B4-BE49-F238E27FC236}">
                <a16:creationId xmlns:a16="http://schemas.microsoft.com/office/drawing/2014/main" id="{675B6868-66A9-4A48-A886-5929FDC0B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468" y="5364504"/>
            <a:ext cx="1358882" cy="12229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5F35EC5-D221-4903-A360-E53F036226DD}"/>
              </a:ext>
            </a:extLst>
          </p:cNvPr>
          <p:cNvSpPr txBox="1"/>
          <p:nvPr/>
        </p:nvSpPr>
        <p:spPr>
          <a:xfrm>
            <a:off x="430279" y="4369316"/>
            <a:ext cx="8241109" cy="646331"/>
          </a:xfrm>
          <a:prstGeom prst="rect">
            <a:avLst/>
          </a:prstGeom>
          <a:noFill/>
        </p:spPr>
        <p:txBody>
          <a:bodyPr wrap="square">
            <a:spAutoFit/>
          </a:bodyPr>
          <a:lstStyle/>
          <a:p>
            <a:r>
              <a:rPr lang="en-US" sz="1800" dirty="0"/>
              <a:t>A project funded by the Digital Health CRC (DHCRC-0055), Peter MacCallum Cancer Centre, and Swinburne University of Technology</a:t>
            </a:r>
          </a:p>
        </p:txBody>
      </p:sp>
      <p:sp>
        <p:nvSpPr>
          <p:cNvPr id="16" name="TextBox 15">
            <a:extLst>
              <a:ext uri="{FF2B5EF4-FFF2-40B4-BE49-F238E27FC236}">
                <a16:creationId xmlns:a16="http://schemas.microsoft.com/office/drawing/2014/main" id="{930FF069-7992-4DE8-BD0A-41A7FAFBB88F}"/>
              </a:ext>
            </a:extLst>
          </p:cNvPr>
          <p:cNvSpPr txBox="1"/>
          <p:nvPr/>
        </p:nvSpPr>
        <p:spPr>
          <a:xfrm>
            <a:off x="430280" y="2958055"/>
            <a:ext cx="6806628" cy="369332"/>
          </a:xfrm>
          <a:prstGeom prst="rect">
            <a:avLst/>
          </a:prstGeom>
          <a:noFill/>
        </p:spPr>
        <p:txBody>
          <a:bodyPr wrap="square">
            <a:spAutoFit/>
          </a:bodyPr>
          <a:lstStyle/>
          <a:p>
            <a:r>
              <a:rPr lang="en-AU" sz="1800" b="0" baseline="30000" dirty="0"/>
              <a:t>1 </a:t>
            </a:r>
            <a:r>
              <a:rPr lang="en-AU" sz="1800" b="0" dirty="0"/>
              <a:t>Swinburne University of Technology</a:t>
            </a:r>
          </a:p>
        </p:txBody>
      </p:sp>
      <p:sp>
        <p:nvSpPr>
          <p:cNvPr id="18" name="TextBox 17">
            <a:extLst>
              <a:ext uri="{FF2B5EF4-FFF2-40B4-BE49-F238E27FC236}">
                <a16:creationId xmlns:a16="http://schemas.microsoft.com/office/drawing/2014/main" id="{0ADE15A5-CD4D-40AD-9ACC-845AB592F898}"/>
              </a:ext>
            </a:extLst>
          </p:cNvPr>
          <p:cNvSpPr txBox="1"/>
          <p:nvPr/>
        </p:nvSpPr>
        <p:spPr>
          <a:xfrm>
            <a:off x="430280" y="3403901"/>
            <a:ext cx="6806628" cy="369332"/>
          </a:xfrm>
          <a:prstGeom prst="rect">
            <a:avLst/>
          </a:prstGeom>
          <a:noFill/>
        </p:spPr>
        <p:txBody>
          <a:bodyPr wrap="square">
            <a:spAutoFit/>
          </a:bodyPr>
          <a:lstStyle/>
          <a:p>
            <a:r>
              <a:rPr lang="en-AU" sz="1800" baseline="30000" dirty="0"/>
              <a:t>2 </a:t>
            </a:r>
            <a:r>
              <a:rPr lang="en-AU" sz="1800" dirty="0"/>
              <a:t>Peter MacCallum Cancer Centre</a:t>
            </a:r>
          </a:p>
        </p:txBody>
      </p:sp>
      <p:sp>
        <p:nvSpPr>
          <p:cNvPr id="22" name="TextBox 21">
            <a:extLst>
              <a:ext uri="{FF2B5EF4-FFF2-40B4-BE49-F238E27FC236}">
                <a16:creationId xmlns:a16="http://schemas.microsoft.com/office/drawing/2014/main" id="{08CA26E7-8244-43A2-AD18-49D34C0B8821}"/>
              </a:ext>
            </a:extLst>
          </p:cNvPr>
          <p:cNvSpPr txBox="1"/>
          <p:nvPr/>
        </p:nvSpPr>
        <p:spPr>
          <a:xfrm>
            <a:off x="430280" y="5175160"/>
            <a:ext cx="6097712" cy="369332"/>
          </a:xfrm>
          <a:prstGeom prst="rect">
            <a:avLst/>
          </a:prstGeom>
          <a:noFill/>
        </p:spPr>
        <p:txBody>
          <a:bodyPr wrap="square">
            <a:spAutoFit/>
          </a:bodyPr>
          <a:lstStyle/>
          <a:p>
            <a:r>
              <a:rPr lang="en-AU" b="1" dirty="0"/>
              <a:t>ACIS 2022 | 4-7 December, 2022 | Melbourne</a:t>
            </a:r>
          </a:p>
        </p:txBody>
      </p:sp>
      <p:sp>
        <p:nvSpPr>
          <p:cNvPr id="27" name="TextBox 26">
            <a:extLst>
              <a:ext uri="{FF2B5EF4-FFF2-40B4-BE49-F238E27FC236}">
                <a16:creationId xmlns:a16="http://schemas.microsoft.com/office/drawing/2014/main" id="{E4EC3652-972B-4EE5-A54D-690926934771}"/>
              </a:ext>
            </a:extLst>
          </p:cNvPr>
          <p:cNvSpPr txBox="1"/>
          <p:nvPr/>
        </p:nvSpPr>
        <p:spPr>
          <a:xfrm>
            <a:off x="430279" y="3832053"/>
            <a:ext cx="8775366" cy="369332"/>
          </a:xfrm>
          <a:prstGeom prst="rect">
            <a:avLst/>
          </a:prstGeom>
          <a:noFill/>
        </p:spPr>
        <p:txBody>
          <a:bodyPr wrap="square">
            <a:spAutoFit/>
          </a:bodyPr>
          <a:lstStyle/>
          <a:p>
            <a:r>
              <a:rPr lang="en-US" sz="1800" dirty="0"/>
              <a:t>Correspondence: </a:t>
            </a:r>
            <a:r>
              <a:rPr lang="en-US" sz="1800" dirty="0">
                <a:hlinkClick r:id="rId5"/>
              </a:rPr>
              <a:t>nilmini.work@gmail.com</a:t>
            </a:r>
            <a:r>
              <a:rPr lang="en-US" sz="1800" dirty="0"/>
              <a:t> or </a:t>
            </a:r>
            <a:r>
              <a:rPr lang="en-US" sz="1800" dirty="0">
                <a:hlinkClick r:id="rId6"/>
              </a:rPr>
              <a:t>nwickramasinghe@swin.edu.au</a:t>
            </a:r>
            <a:r>
              <a:rPr lang="en-US" sz="1800" dirty="0"/>
              <a:t>    </a:t>
            </a:r>
            <a:endParaRPr lang="en-AU" sz="1800" dirty="0">
              <a:solidFill>
                <a:srgbClr val="C49D1C"/>
              </a:solidFill>
            </a:endParaRPr>
          </a:p>
        </p:txBody>
      </p:sp>
    </p:spTree>
    <p:extLst>
      <p:ext uri="{BB962C8B-B14F-4D97-AF65-F5344CB8AC3E}">
        <p14:creationId xmlns:p14="http://schemas.microsoft.com/office/powerpoint/2010/main" val="275786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50F030E-BD08-764B-8A4F-D83780342533}"/>
              </a:ext>
            </a:extLst>
          </p:cNvPr>
          <p:cNvSpPr>
            <a:spLocks noGrp="1"/>
          </p:cNvSpPr>
          <p:nvPr>
            <p:ph type="subTitle" idx="1"/>
          </p:nvPr>
        </p:nvSpPr>
        <p:spPr>
          <a:xfrm>
            <a:off x="430280" y="449927"/>
            <a:ext cx="7419175" cy="584775"/>
          </a:xfrm>
        </p:spPr>
        <p:txBody>
          <a:bodyPr/>
          <a:lstStyle/>
          <a:p>
            <a:r>
              <a:rPr lang="en-US" sz="3200" b="1" dirty="0"/>
              <a:t>The CLOTS App</a:t>
            </a:r>
          </a:p>
        </p:txBody>
      </p:sp>
      <p:sp>
        <p:nvSpPr>
          <p:cNvPr id="7" name="Text Placeholder 11">
            <a:extLst>
              <a:ext uri="{FF2B5EF4-FFF2-40B4-BE49-F238E27FC236}">
                <a16:creationId xmlns:a16="http://schemas.microsoft.com/office/drawing/2014/main" id="{07FEAAE5-98E3-4548-AFC6-25E109C0EE29}"/>
              </a:ext>
            </a:extLst>
          </p:cNvPr>
          <p:cNvSpPr>
            <a:spLocks noGrp="1"/>
          </p:cNvSpPr>
          <p:nvPr>
            <p:ph type="body" sz="quarter" idx="11"/>
          </p:nvPr>
        </p:nvSpPr>
        <p:spPr>
          <a:xfrm>
            <a:off x="430281" y="6335873"/>
            <a:ext cx="1898052" cy="285059"/>
          </a:xfrm>
        </p:spPr>
        <p:txBody>
          <a:bodyPr/>
          <a:lstStyle/>
          <a:p>
            <a:r>
              <a:rPr lang="en-US" sz="1000" dirty="0"/>
              <a:t>Slide 9 of 14</a:t>
            </a:r>
          </a:p>
        </p:txBody>
      </p:sp>
      <p:sp>
        <p:nvSpPr>
          <p:cNvPr id="26" name="TextBox 25">
            <a:extLst>
              <a:ext uri="{FF2B5EF4-FFF2-40B4-BE49-F238E27FC236}">
                <a16:creationId xmlns:a16="http://schemas.microsoft.com/office/drawing/2014/main" id="{3A972473-FFB2-45AB-BDD7-BEE983B19631}"/>
              </a:ext>
            </a:extLst>
          </p:cNvPr>
          <p:cNvSpPr txBox="1"/>
          <p:nvPr/>
        </p:nvSpPr>
        <p:spPr>
          <a:xfrm>
            <a:off x="430281" y="1103601"/>
            <a:ext cx="6097712" cy="458459"/>
          </a:xfrm>
          <a:prstGeom prst="rect">
            <a:avLst/>
          </a:prstGeom>
          <a:noFill/>
        </p:spPr>
        <p:txBody>
          <a:bodyPr wrap="square">
            <a:spAutoFit/>
          </a:bodyPr>
          <a:lstStyle/>
          <a:p>
            <a:pPr>
              <a:lnSpc>
                <a:spcPct val="107000"/>
              </a:lnSpc>
              <a:spcBef>
                <a:spcPts val="1000"/>
              </a:spcBef>
              <a:spcAft>
                <a:spcPts val="0"/>
              </a:spcAft>
            </a:pPr>
            <a:r>
              <a:rPr lang="en-AU" sz="2400" dirty="0">
                <a:effectLst/>
                <a:latin typeface="Open Sans Light Body"/>
                <a:ea typeface="Times New Roman" panose="02020603050405020304" pitchFamily="18" charset="0"/>
              </a:rPr>
              <a:t>The redesigned CLOTS App</a:t>
            </a:r>
          </a:p>
        </p:txBody>
      </p:sp>
      <p:pic>
        <p:nvPicPr>
          <p:cNvPr id="10" name="image10.png">
            <a:extLst>
              <a:ext uri="{FF2B5EF4-FFF2-40B4-BE49-F238E27FC236}">
                <a16:creationId xmlns:a16="http://schemas.microsoft.com/office/drawing/2014/main" id="{E2E9EC08-14E4-4EF3-9279-F52DA4999F89}"/>
              </a:ext>
            </a:extLst>
          </p:cNvPr>
          <p:cNvPicPr>
            <a:picLocks noChangeAspect="1"/>
          </p:cNvPicPr>
          <p:nvPr/>
        </p:nvPicPr>
        <p:blipFill>
          <a:blip r:embed="rId2"/>
          <a:srcRect/>
          <a:stretch>
            <a:fillRect/>
          </a:stretch>
        </p:blipFill>
        <p:spPr>
          <a:xfrm>
            <a:off x="4694430" y="1341774"/>
            <a:ext cx="1833563" cy="4005263"/>
          </a:xfrm>
          <a:prstGeom prst="rect">
            <a:avLst/>
          </a:prstGeom>
          <a:ln/>
        </p:spPr>
      </p:pic>
      <p:sp>
        <p:nvSpPr>
          <p:cNvPr id="12" name="TextBox 11">
            <a:extLst>
              <a:ext uri="{FF2B5EF4-FFF2-40B4-BE49-F238E27FC236}">
                <a16:creationId xmlns:a16="http://schemas.microsoft.com/office/drawing/2014/main" id="{82B09604-7656-4ED7-9A2E-AA5856615947}"/>
              </a:ext>
            </a:extLst>
          </p:cNvPr>
          <p:cNvSpPr txBox="1"/>
          <p:nvPr/>
        </p:nvSpPr>
        <p:spPr>
          <a:xfrm>
            <a:off x="2579495" y="5563778"/>
            <a:ext cx="7679365" cy="369332"/>
          </a:xfrm>
          <a:prstGeom prst="rect">
            <a:avLst/>
          </a:prstGeom>
          <a:noFill/>
        </p:spPr>
        <p:txBody>
          <a:bodyPr wrap="square">
            <a:spAutoFit/>
          </a:bodyPr>
          <a:lstStyle/>
          <a:p>
            <a:pPr marL="0" indent="0">
              <a:buNone/>
            </a:pPr>
            <a:r>
              <a:rPr lang="en-US" sz="1800" dirty="0"/>
              <a:t>Video Demo:  </a:t>
            </a:r>
            <a:r>
              <a:rPr lang="en-US" sz="1800" dirty="0">
                <a:hlinkClick r:id="rId3"/>
              </a:rPr>
              <a:t>https://dit.swin.edu.au/clotsapp/CLOTS_demo.mp4</a:t>
            </a:r>
            <a:r>
              <a:rPr lang="en-US" sz="1800" dirty="0"/>
              <a:t> </a:t>
            </a:r>
          </a:p>
        </p:txBody>
      </p:sp>
      <p:grpSp>
        <p:nvGrpSpPr>
          <p:cNvPr id="16" name="Group 15">
            <a:extLst>
              <a:ext uri="{FF2B5EF4-FFF2-40B4-BE49-F238E27FC236}">
                <a16:creationId xmlns:a16="http://schemas.microsoft.com/office/drawing/2014/main" id="{7889A6E1-DD73-4A60-907E-9625F46FC9C0}"/>
              </a:ext>
            </a:extLst>
          </p:cNvPr>
          <p:cNvGrpSpPr/>
          <p:nvPr/>
        </p:nvGrpSpPr>
        <p:grpSpPr>
          <a:xfrm>
            <a:off x="5835721" y="5954541"/>
            <a:ext cx="4901470" cy="809799"/>
            <a:chOff x="5835721" y="5954541"/>
            <a:chExt cx="4901470" cy="809799"/>
          </a:xfrm>
        </p:grpSpPr>
        <p:pic>
          <p:nvPicPr>
            <p:cNvPr id="17" name="Picture 16">
              <a:extLst>
                <a:ext uri="{FF2B5EF4-FFF2-40B4-BE49-F238E27FC236}">
                  <a16:creationId xmlns:a16="http://schemas.microsoft.com/office/drawing/2014/main" id="{EE7300B5-49C1-49F0-8DC4-3CCED9C73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D1E3FACC-C0DC-4FE9-8CEB-F941773D8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19" name="Picture 2" descr="ACIS 2022">
              <a:extLst>
                <a:ext uri="{FF2B5EF4-FFF2-40B4-BE49-F238E27FC236}">
                  <a16:creationId xmlns:a16="http://schemas.microsoft.com/office/drawing/2014/main" id="{C3E8CDED-F231-4A20-A7C9-EEA94651A8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36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928DDFA-EAF9-4AE4-9F53-8B65795D15CD}"/>
              </a:ext>
            </a:extLst>
          </p:cNvPr>
          <p:cNvGrpSpPr/>
          <p:nvPr/>
        </p:nvGrpSpPr>
        <p:grpSpPr>
          <a:xfrm>
            <a:off x="5835721" y="5954541"/>
            <a:ext cx="4901470" cy="809799"/>
            <a:chOff x="5835721" y="5954541"/>
            <a:chExt cx="4901470" cy="809799"/>
          </a:xfrm>
        </p:grpSpPr>
        <p:pic>
          <p:nvPicPr>
            <p:cNvPr id="31" name="Picture 30">
              <a:extLst>
                <a:ext uri="{FF2B5EF4-FFF2-40B4-BE49-F238E27FC236}">
                  <a16:creationId xmlns:a16="http://schemas.microsoft.com/office/drawing/2014/main" id="{83945473-E291-499E-A32C-22F0C850A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C73AE2BE-D140-4205-A9CF-DC3D6925E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33" name="Picture 2" descr="ACIS 2022">
              <a:extLst>
                <a:ext uri="{FF2B5EF4-FFF2-40B4-BE49-F238E27FC236}">
                  <a16:creationId xmlns:a16="http://schemas.microsoft.com/office/drawing/2014/main" id="{9B7F6213-AFA2-4F6F-AE01-93B38ECFC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ubtitle 4">
            <a:extLst>
              <a:ext uri="{FF2B5EF4-FFF2-40B4-BE49-F238E27FC236}">
                <a16:creationId xmlns:a16="http://schemas.microsoft.com/office/drawing/2014/main" id="{E50F030E-BD08-764B-8A4F-D83780342533}"/>
              </a:ext>
            </a:extLst>
          </p:cNvPr>
          <p:cNvSpPr>
            <a:spLocks noGrp="1"/>
          </p:cNvSpPr>
          <p:nvPr>
            <p:ph type="subTitle" idx="1"/>
          </p:nvPr>
        </p:nvSpPr>
        <p:spPr>
          <a:xfrm>
            <a:off x="430280" y="449927"/>
            <a:ext cx="7419175" cy="584775"/>
          </a:xfrm>
        </p:spPr>
        <p:txBody>
          <a:bodyPr/>
          <a:lstStyle/>
          <a:p>
            <a:r>
              <a:rPr lang="en-US" sz="3200" b="1" dirty="0"/>
              <a:t>Dashboard Analytics from CLOTS </a:t>
            </a:r>
          </a:p>
        </p:txBody>
      </p:sp>
      <p:sp>
        <p:nvSpPr>
          <p:cNvPr id="7" name="Text Placeholder 11">
            <a:extLst>
              <a:ext uri="{FF2B5EF4-FFF2-40B4-BE49-F238E27FC236}">
                <a16:creationId xmlns:a16="http://schemas.microsoft.com/office/drawing/2014/main" id="{07FEAAE5-98E3-4548-AFC6-25E109C0EE29}"/>
              </a:ext>
            </a:extLst>
          </p:cNvPr>
          <p:cNvSpPr>
            <a:spLocks noGrp="1"/>
          </p:cNvSpPr>
          <p:nvPr>
            <p:ph type="body" sz="quarter" idx="11"/>
          </p:nvPr>
        </p:nvSpPr>
        <p:spPr>
          <a:xfrm>
            <a:off x="430281" y="6335873"/>
            <a:ext cx="1898052" cy="285059"/>
          </a:xfrm>
        </p:spPr>
        <p:txBody>
          <a:bodyPr/>
          <a:lstStyle/>
          <a:p>
            <a:r>
              <a:rPr lang="en-US" sz="1000" dirty="0"/>
              <a:t>Slide 10 of 14</a:t>
            </a:r>
          </a:p>
        </p:txBody>
      </p:sp>
      <p:sp>
        <p:nvSpPr>
          <p:cNvPr id="26" name="TextBox 25">
            <a:extLst>
              <a:ext uri="{FF2B5EF4-FFF2-40B4-BE49-F238E27FC236}">
                <a16:creationId xmlns:a16="http://schemas.microsoft.com/office/drawing/2014/main" id="{3A972473-FFB2-45AB-BDD7-BEE983B19631}"/>
              </a:ext>
            </a:extLst>
          </p:cNvPr>
          <p:cNvSpPr txBox="1"/>
          <p:nvPr/>
        </p:nvSpPr>
        <p:spPr>
          <a:xfrm>
            <a:off x="430281" y="1173088"/>
            <a:ext cx="6097712" cy="458459"/>
          </a:xfrm>
          <a:prstGeom prst="rect">
            <a:avLst/>
          </a:prstGeom>
          <a:noFill/>
        </p:spPr>
        <p:txBody>
          <a:bodyPr wrap="square">
            <a:spAutoFit/>
          </a:bodyPr>
          <a:lstStyle/>
          <a:p>
            <a:pPr>
              <a:lnSpc>
                <a:spcPct val="107000"/>
              </a:lnSpc>
              <a:spcBef>
                <a:spcPts val="1000"/>
              </a:spcBef>
              <a:spcAft>
                <a:spcPts val="0"/>
              </a:spcAft>
            </a:pPr>
            <a:r>
              <a:rPr lang="en-AU" sz="2400" dirty="0">
                <a:effectLst/>
                <a:latin typeface="Open Sans Light Body"/>
                <a:ea typeface="Times New Roman" panose="02020603050405020304" pitchFamily="18" charset="0"/>
              </a:rPr>
              <a:t>Analytics Display Dashboard</a:t>
            </a:r>
          </a:p>
        </p:txBody>
      </p:sp>
      <p:grpSp>
        <p:nvGrpSpPr>
          <p:cNvPr id="4" name="Group 3">
            <a:extLst>
              <a:ext uri="{FF2B5EF4-FFF2-40B4-BE49-F238E27FC236}">
                <a16:creationId xmlns:a16="http://schemas.microsoft.com/office/drawing/2014/main" id="{DC5C2886-7564-465F-A0ED-3BF4869BC785}"/>
              </a:ext>
            </a:extLst>
          </p:cNvPr>
          <p:cNvGrpSpPr/>
          <p:nvPr/>
        </p:nvGrpSpPr>
        <p:grpSpPr>
          <a:xfrm>
            <a:off x="5433288" y="1420228"/>
            <a:ext cx="5986661" cy="2957912"/>
            <a:chOff x="5433288" y="688093"/>
            <a:chExt cx="6642100" cy="3606165"/>
          </a:xfrm>
        </p:grpSpPr>
        <p:pic>
          <p:nvPicPr>
            <p:cNvPr id="11" name="image22.jpg">
              <a:extLst>
                <a:ext uri="{FF2B5EF4-FFF2-40B4-BE49-F238E27FC236}">
                  <a16:creationId xmlns:a16="http://schemas.microsoft.com/office/drawing/2014/main" id="{9F531634-2008-41CA-A48E-AD6620C5EA4B}"/>
                </a:ext>
              </a:extLst>
            </p:cNvPr>
            <p:cNvPicPr/>
            <p:nvPr/>
          </p:nvPicPr>
          <p:blipFill>
            <a:blip r:embed="rId5"/>
            <a:srcRect/>
            <a:stretch>
              <a:fillRect/>
            </a:stretch>
          </p:blipFill>
          <p:spPr>
            <a:xfrm>
              <a:off x="5433288" y="688093"/>
              <a:ext cx="6642100" cy="3606165"/>
            </a:xfrm>
            <a:prstGeom prst="rect">
              <a:avLst/>
            </a:prstGeom>
            <a:ln/>
          </p:spPr>
        </p:pic>
        <p:sp>
          <p:nvSpPr>
            <p:cNvPr id="16" name="TextBox 15">
              <a:extLst>
                <a:ext uri="{FF2B5EF4-FFF2-40B4-BE49-F238E27FC236}">
                  <a16:creationId xmlns:a16="http://schemas.microsoft.com/office/drawing/2014/main" id="{35B76741-3074-4719-8520-7C2F6630A938}"/>
                </a:ext>
              </a:extLst>
            </p:cNvPr>
            <p:cNvSpPr txBox="1"/>
            <p:nvPr/>
          </p:nvSpPr>
          <p:spPr>
            <a:xfrm>
              <a:off x="5478117" y="1304781"/>
              <a:ext cx="4776412" cy="369332"/>
            </a:xfrm>
            <a:prstGeom prst="rect">
              <a:avLst/>
            </a:prstGeom>
            <a:noFill/>
          </p:spPr>
          <p:txBody>
            <a:bodyPr wrap="square" rtlCol="0">
              <a:spAutoFit/>
            </a:bodyPr>
            <a:lstStyle/>
            <a:p>
              <a:r>
                <a:rPr lang="en-AU" dirty="0"/>
                <a:t>Individual Patient Profile</a:t>
              </a:r>
            </a:p>
          </p:txBody>
        </p:sp>
      </p:grpSp>
      <p:grpSp>
        <p:nvGrpSpPr>
          <p:cNvPr id="6" name="Group 5">
            <a:extLst>
              <a:ext uri="{FF2B5EF4-FFF2-40B4-BE49-F238E27FC236}">
                <a16:creationId xmlns:a16="http://schemas.microsoft.com/office/drawing/2014/main" id="{AEA8BF7E-9802-4377-857D-98EA4AE17CE0}"/>
              </a:ext>
            </a:extLst>
          </p:cNvPr>
          <p:cNvGrpSpPr/>
          <p:nvPr/>
        </p:nvGrpSpPr>
        <p:grpSpPr>
          <a:xfrm>
            <a:off x="552035" y="3651316"/>
            <a:ext cx="7941672" cy="2676077"/>
            <a:chOff x="568444" y="3844462"/>
            <a:chExt cx="7941672" cy="2676077"/>
          </a:xfrm>
        </p:grpSpPr>
        <p:grpSp>
          <p:nvGrpSpPr>
            <p:cNvPr id="2" name="Group 1">
              <a:extLst>
                <a:ext uri="{FF2B5EF4-FFF2-40B4-BE49-F238E27FC236}">
                  <a16:creationId xmlns:a16="http://schemas.microsoft.com/office/drawing/2014/main" id="{106349C5-E449-499F-ACEC-1742247427F3}"/>
                </a:ext>
              </a:extLst>
            </p:cNvPr>
            <p:cNvGrpSpPr/>
            <p:nvPr/>
          </p:nvGrpSpPr>
          <p:grpSpPr>
            <a:xfrm>
              <a:off x="568444" y="3844462"/>
              <a:ext cx="7941672" cy="2326674"/>
              <a:chOff x="511212" y="3803045"/>
              <a:chExt cx="7941672" cy="2326674"/>
            </a:xfrm>
          </p:grpSpPr>
          <p:pic>
            <p:nvPicPr>
              <p:cNvPr id="13" name="image14.jpg">
                <a:extLst>
                  <a:ext uri="{FF2B5EF4-FFF2-40B4-BE49-F238E27FC236}">
                    <a16:creationId xmlns:a16="http://schemas.microsoft.com/office/drawing/2014/main" id="{0802BC6B-2588-4A76-A161-593C05CE7799}"/>
                  </a:ext>
                </a:extLst>
              </p:cNvPr>
              <p:cNvPicPr/>
              <p:nvPr/>
            </p:nvPicPr>
            <p:blipFill>
              <a:blip r:embed="rId6"/>
              <a:srcRect/>
              <a:stretch>
                <a:fillRect/>
              </a:stretch>
            </p:blipFill>
            <p:spPr>
              <a:xfrm>
                <a:off x="511212" y="3803045"/>
                <a:ext cx="4217782" cy="2326674"/>
              </a:xfrm>
              <a:prstGeom prst="rect">
                <a:avLst/>
              </a:prstGeom>
              <a:ln/>
            </p:spPr>
          </p:pic>
          <p:pic>
            <p:nvPicPr>
              <p:cNvPr id="14" name="image20.jpg">
                <a:extLst>
                  <a:ext uri="{FF2B5EF4-FFF2-40B4-BE49-F238E27FC236}">
                    <a16:creationId xmlns:a16="http://schemas.microsoft.com/office/drawing/2014/main" id="{E9938A2D-53B9-470F-A9AF-346055118AB5}"/>
                  </a:ext>
                </a:extLst>
              </p:cNvPr>
              <p:cNvPicPr/>
              <p:nvPr/>
            </p:nvPicPr>
            <p:blipFill>
              <a:blip r:embed="rId7"/>
              <a:srcRect/>
              <a:stretch>
                <a:fillRect/>
              </a:stretch>
            </p:blipFill>
            <p:spPr>
              <a:xfrm>
                <a:off x="4343300" y="3803045"/>
                <a:ext cx="4109584" cy="2326674"/>
              </a:xfrm>
              <a:prstGeom prst="rect">
                <a:avLst/>
              </a:prstGeom>
              <a:ln/>
            </p:spPr>
          </p:pic>
        </p:grpSp>
        <p:sp>
          <p:nvSpPr>
            <p:cNvPr id="17" name="TextBox 16">
              <a:extLst>
                <a:ext uri="{FF2B5EF4-FFF2-40B4-BE49-F238E27FC236}">
                  <a16:creationId xmlns:a16="http://schemas.microsoft.com/office/drawing/2014/main" id="{A5B9A44D-3940-43A9-94FB-FFF1088F1A99}"/>
                </a:ext>
              </a:extLst>
            </p:cNvPr>
            <p:cNvSpPr txBox="1"/>
            <p:nvPr/>
          </p:nvSpPr>
          <p:spPr>
            <a:xfrm>
              <a:off x="2843412" y="6151207"/>
              <a:ext cx="4776411" cy="369332"/>
            </a:xfrm>
            <a:prstGeom prst="rect">
              <a:avLst/>
            </a:prstGeom>
            <a:noFill/>
          </p:spPr>
          <p:txBody>
            <a:bodyPr wrap="square" rtlCol="0">
              <a:spAutoFit/>
            </a:bodyPr>
            <a:lstStyle/>
            <a:p>
              <a:r>
                <a:rPr lang="en-AU" dirty="0"/>
                <a:t>Cohort Analytics</a:t>
              </a:r>
            </a:p>
          </p:txBody>
        </p:sp>
      </p:grpSp>
      <p:grpSp>
        <p:nvGrpSpPr>
          <p:cNvPr id="18" name="Group 17">
            <a:extLst>
              <a:ext uri="{FF2B5EF4-FFF2-40B4-BE49-F238E27FC236}">
                <a16:creationId xmlns:a16="http://schemas.microsoft.com/office/drawing/2014/main" id="{6266907A-3EFC-492F-B287-1C810110C861}"/>
              </a:ext>
            </a:extLst>
          </p:cNvPr>
          <p:cNvGrpSpPr/>
          <p:nvPr/>
        </p:nvGrpSpPr>
        <p:grpSpPr>
          <a:xfrm>
            <a:off x="729467" y="1863627"/>
            <a:ext cx="5709014" cy="1717773"/>
            <a:chOff x="577067" y="1711227"/>
            <a:chExt cx="5709014" cy="1717773"/>
          </a:xfrm>
        </p:grpSpPr>
        <p:pic>
          <p:nvPicPr>
            <p:cNvPr id="19" name="image12.jpg">
              <a:extLst>
                <a:ext uri="{FF2B5EF4-FFF2-40B4-BE49-F238E27FC236}">
                  <a16:creationId xmlns:a16="http://schemas.microsoft.com/office/drawing/2014/main" id="{DBDBA126-506B-4062-889D-64419B178A85}"/>
                </a:ext>
              </a:extLst>
            </p:cNvPr>
            <p:cNvPicPr/>
            <p:nvPr/>
          </p:nvPicPr>
          <p:blipFill>
            <a:blip r:embed="rId8"/>
            <a:srcRect/>
            <a:stretch>
              <a:fillRect/>
            </a:stretch>
          </p:blipFill>
          <p:spPr>
            <a:xfrm>
              <a:off x="577067" y="1711227"/>
              <a:ext cx="4532690" cy="1717773"/>
            </a:xfrm>
            <a:prstGeom prst="rect">
              <a:avLst/>
            </a:prstGeom>
            <a:ln/>
          </p:spPr>
        </p:pic>
        <p:sp>
          <p:nvSpPr>
            <p:cNvPr id="20" name="TextBox 19">
              <a:extLst>
                <a:ext uri="{FF2B5EF4-FFF2-40B4-BE49-F238E27FC236}">
                  <a16:creationId xmlns:a16="http://schemas.microsoft.com/office/drawing/2014/main" id="{651A6FAF-F881-49A5-9701-C8665C826566}"/>
                </a:ext>
              </a:extLst>
            </p:cNvPr>
            <p:cNvSpPr txBox="1"/>
            <p:nvPr/>
          </p:nvSpPr>
          <p:spPr>
            <a:xfrm>
              <a:off x="1509670" y="2988647"/>
              <a:ext cx="4776411" cy="369332"/>
            </a:xfrm>
            <a:prstGeom prst="rect">
              <a:avLst/>
            </a:prstGeom>
            <a:noFill/>
          </p:spPr>
          <p:txBody>
            <a:bodyPr wrap="square" rtlCol="0">
              <a:spAutoFit/>
            </a:bodyPr>
            <a:lstStyle/>
            <a:p>
              <a:r>
                <a:rPr lang="en-AU" dirty="0"/>
                <a:t>Patient Register</a:t>
              </a:r>
            </a:p>
          </p:txBody>
        </p:sp>
      </p:grpSp>
      <p:grpSp>
        <p:nvGrpSpPr>
          <p:cNvPr id="3" name="Group 2">
            <a:extLst>
              <a:ext uri="{FF2B5EF4-FFF2-40B4-BE49-F238E27FC236}">
                <a16:creationId xmlns:a16="http://schemas.microsoft.com/office/drawing/2014/main" id="{19E6A2EF-4635-493E-AF7F-7BE986A93327}"/>
              </a:ext>
            </a:extLst>
          </p:cNvPr>
          <p:cNvGrpSpPr>
            <a:grpSpLocks noChangeAspect="1"/>
          </p:cNvGrpSpPr>
          <p:nvPr/>
        </p:nvGrpSpPr>
        <p:grpSpPr>
          <a:xfrm>
            <a:off x="1046129" y="1580148"/>
            <a:ext cx="9655526" cy="4663345"/>
            <a:chOff x="-962456" y="727208"/>
            <a:chExt cx="5091473" cy="2459037"/>
          </a:xfrm>
        </p:grpSpPr>
        <p:pic>
          <p:nvPicPr>
            <p:cNvPr id="8" name="image12.jpg">
              <a:extLst>
                <a:ext uri="{FF2B5EF4-FFF2-40B4-BE49-F238E27FC236}">
                  <a16:creationId xmlns:a16="http://schemas.microsoft.com/office/drawing/2014/main" id="{71648FC1-1BD1-4C4B-A447-943EFA2B69F9}"/>
                </a:ext>
              </a:extLst>
            </p:cNvPr>
            <p:cNvPicPr/>
            <p:nvPr/>
          </p:nvPicPr>
          <p:blipFill>
            <a:blip r:embed="rId8"/>
            <a:srcRect/>
            <a:stretch>
              <a:fillRect/>
            </a:stretch>
          </p:blipFill>
          <p:spPr>
            <a:xfrm>
              <a:off x="-962456" y="727208"/>
              <a:ext cx="5091473" cy="2459037"/>
            </a:xfrm>
            <a:prstGeom prst="rect">
              <a:avLst/>
            </a:prstGeom>
            <a:ln/>
          </p:spPr>
        </p:pic>
        <p:sp>
          <p:nvSpPr>
            <p:cNvPr id="15" name="TextBox 14">
              <a:extLst>
                <a:ext uri="{FF2B5EF4-FFF2-40B4-BE49-F238E27FC236}">
                  <a16:creationId xmlns:a16="http://schemas.microsoft.com/office/drawing/2014/main" id="{0F250A5F-5D63-4599-B460-AF54E53D6AED}"/>
                </a:ext>
              </a:extLst>
            </p:cNvPr>
            <p:cNvSpPr txBox="1"/>
            <p:nvPr/>
          </p:nvSpPr>
          <p:spPr>
            <a:xfrm>
              <a:off x="-946548" y="2843300"/>
              <a:ext cx="4776411" cy="184666"/>
            </a:xfrm>
            <a:prstGeom prst="rect">
              <a:avLst/>
            </a:prstGeom>
            <a:noFill/>
          </p:spPr>
          <p:txBody>
            <a:bodyPr wrap="square" rtlCol="0">
              <a:spAutoFit/>
            </a:bodyPr>
            <a:lstStyle/>
            <a:p>
              <a:pPr algn="ctr"/>
              <a:r>
                <a:rPr lang="en-AU" dirty="0"/>
                <a:t>Patient Register</a:t>
              </a:r>
            </a:p>
          </p:txBody>
        </p:sp>
      </p:grpSp>
      <p:grpSp>
        <p:nvGrpSpPr>
          <p:cNvPr id="21" name="Group 20">
            <a:extLst>
              <a:ext uri="{FF2B5EF4-FFF2-40B4-BE49-F238E27FC236}">
                <a16:creationId xmlns:a16="http://schemas.microsoft.com/office/drawing/2014/main" id="{CCD16AC2-FFF7-49C5-B253-1B7C6B877955}"/>
              </a:ext>
            </a:extLst>
          </p:cNvPr>
          <p:cNvGrpSpPr/>
          <p:nvPr/>
        </p:nvGrpSpPr>
        <p:grpSpPr>
          <a:xfrm>
            <a:off x="435885" y="472791"/>
            <a:ext cx="11410950" cy="6200775"/>
            <a:chOff x="1926425" y="1882425"/>
            <a:chExt cx="11410950" cy="6200775"/>
          </a:xfrm>
        </p:grpSpPr>
        <p:pic>
          <p:nvPicPr>
            <p:cNvPr id="22" name="image22.jpg">
              <a:extLst>
                <a:ext uri="{FF2B5EF4-FFF2-40B4-BE49-F238E27FC236}">
                  <a16:creationId xmlns:a16="http://schemas.microsoft.com/office/drawing/2014/main" id="{3182CC58-2A3C-426C-B832-6FC511D29BED}"/>
                </a:ext>
              </a:extLst>
            </p:cNvPr>
            <p:cNvPicPr>
              <a:picLocks noChangeAspect="1"/>
            </p:cNvPicPr>
            <p:nvPr/>
          </p:nvPicPr>
          <p:blipFill>
            <a:blip r:embed="rId5"/>
            <a:srcRect/>
            <a:stretch>
              <a:fillRect/>
            </a:stretch>
          </p:blipFill>
          <p:spPr>
            <a:xfrm>
              <a:off x="1926425" y="1882425"/>
              <a:ext cx="11410950" cy="6200775"/>
            </a:xfrm>
            <a:prstGeom prst="rect">
              <a:avLst/>
            </a:prstGeom>
            <a:ln/>
          </p:spPr>
        </p:pic>
        <p:sp>
          <p:nvSpPr>
            <p:cNvPr id="23" name="TextBox 22">
              <a:extLst>
                <a:ext uri="{FF2B5EF4-FFF2-40B4-BE49-F238E27FC236}">
                  <a16:creationId xmlns:a16="http://schemas.microsoft.com/office/drawing/2014/main" id="{F51E8E54-686D-4A3A-B251-961481DF278E}"/>
                </a:ext>
              </a:extLst>
            </p:cNvPr>
            <p:cNvSpPr txBox="1"/>
            <p:nvPr/>
          </p:nvSpPr>
          <p:spPr>
            <a:xfrm>
              <a:off x="2783339" y="2904404"/>
              <a:ext cx="4776411" cy="369332"/>
            </a:xfrm>
            <a:prstGeom prst="rect">
              <a:avLst/>
            </a:prstGeom>
            <a:noFill/>
          </p:spPr>
          <p:txBody>
            <a:bodyPr wrap="square" rtlCol="0">
              <a:spAutoFit/>
            </a:bodyPr>
            <a:lstStyle/>
            <a:p>
              <a:r>
                <a:rPr lang="en-AU" dirty="0"/>
                <a:t>Individual Patient Profile</a:t>
              </a:r>
            </a:p>
          </p:txBody>
        </p:sp>
      </p:grpSp>
      <p:grpSp>
        <p:nvGrpSpPr>
          <p:cNvPr id="24" name="Group 23">
            <a:extLst>
              <a:ext uri="{FF2B5EF4-FFF2-40B4-BE49-F238E27FC236}">
                <a16:creationId xmlns:a16="http://schemas.microsoft.com/office/drawing/2014/main" id="{685CB2B2-B866-4150-A0B2-BAC1B6FB17B5}"/>
              </a:ext>
            </a:extLst>
          </p:cNvPr>
          <p:cNvGrpSpPr/>
          <p:nvPr/>
        </p:nvGrpSpPr>
        <p:grpSpPr>
          <a:xfrm>
            <a:off x="389346" y="1223157"/>
            <a:ext cx="12476430" cy="5272261"/>
            <a:chOff x="568444" y="3844462"/>
            <a:chExt cx="8584899" cy="2275357"/>
          </a:xfrm>
        </p:grpSpPr>
        <p:grpSp>
          <p:nvGrpSpPr>
            <p:cNvPr id="25" name="Group 24">
              <a:extLst>
                <a:ext uri="{FF2B5EF4-FFF2-40B4-BE49-F238E27FC236}">
                  <a16:creationId xmlns:a16="http://schemas.microsoft.com/office/drawing/2014/main" id="{74547E5B-D513-4398-9870-D71CBD047C4C}"/>
                </a:ext>
              </a:extLst>
            </p:cNvPr>
            <p:cNvGrpSpPr/>
            <p:nvPr/>
          </p:nvGrpSpPr>
          <p:grpSpPr>
            <a:xfrm>
              <a:off x="568444" y="3844462"/>
              <a:ext cx="7941672" cy="2275357"/>
              <a:chOff x="511212" y="3803045"/>
              <a:chExt cx="7941672" cy="2275357"/>
            </a:xfrm>
          </p:grpSpPr>
          <p:pic>
            <p:nvPicPr>
              <p:cNvPr id="28" name="image14.jpg">
                <a:extLst>
                  <a:ext uri="{FF2B5EF4-FFF2-40B4-BE49-F238E27FC236}">
                    <a16:creationId xmlns:a16="http://schemas.microsoft.com/office/drawing/2014/main" id="{936771C1-C885-44C0-8833-84E18DE6CAFE}"/>
                  </a:ext>
                </a:extLst>
              </p:cNvPr>
              <p:cNvPicPr/>
              <p:nvPr/>
            </p:nvPicPr>
            <p:blipFill>
              <a:blip r:embed="rId6"/>
              <a:srcRect/>
              <a:stretch>
                <a:fillRect/>
              </a:stretch>
            </p:blipFill>
            <p:spPr>
              <a:xfrm>
                <a:off x="511212" y="3803045"/>
                <a:ext cx="4217782" cy="2235650"/>
              </a:xfrm>
              <a:prstGeom prst="rect">
                <a:avLst/>
              </a:prstGeom>
              <a:ln/>
            </p:spPr>
          </p:pic>
          <p:pic>
            <p:nvPicPr>
              <p:cNvPr id="29" name="image20.jpg">
                <a:extLst>
                  <a:ext uri="{FF2B5EF4-FFF2-40B4-BE49-F238E27FC236}">
                    <a16:creationId xmlns:a16="http://schemas.microsoft.com/office/drawing/2014/main" id="{9F7A0F88-DEAF-46AE-954C-7917168A322B}"/>
                  </a:ext>
                </a:extLst>
              </p:cNvPr>
              <p:cNvPicPr/>
              <p:nvPr/>
            </p:nvPicPr>
            <p:blipFill>
              <a:blip r:embed="rId7"/>
              <a:srcRect/>
              <a:stretch>
                <a:fillRect/>
              </a:stretch>
            </p:blipFill>
            <p:spPr>
              <a:xfrm>
                <a:off x="4343300" y="3803045"/>
                <a:ext cx="4109584" cy="2275357"/>
              </a:xfrm>
              <a:prstGeom prst="rect">
                <a:avLst/>
              </a:prstGeom>
              <a:ln/>
            </p:spPr>
          </p:pic>
        </p:grpSp>
        <p:sp>
          <p:nvSpPr>
            <p:cNvPr id="27" name="TextBox 26">
              <a:extLst>
                <a:ext uri="{FF2B5EF4-FFF2-40B4-BE49-F238E27FC236}">
                  <a16:creationId xmlns:a16="http://schemas.microsoft.com/office/drawing/2014/main" id="{421EA747-4AD5-4F4D-BEA3-F525D254C66C}"/>
                </a:ext>
              </a:extLst>
            </p:cNvPr>
            <p:cNvSpPr txBox="1"/>
            <p:nvPr/>
          </p:nvSpPr>
          <p:spPr>
            <a:xfrm>
              <a:off x="4376932" y="5728961"/>
              <a:ext cx="4776411" cy="369332"/>
            </a:xfrm>
            <a:prstGeom prst="rect">
              <a:avLst/>
            </a:prstGeom>
            <a:noFill/>
          </p:spPr>
          <p:txBody>
            <a:bodyPr wrap="square" rtlCol="0">
              <a:spAutoFit/>
            </a:bodyPr>
            <a:lstStyle/>
            <a:p>
              <a:r>
                <a:rPr lang="en-AU" dirty="0"/>
                <a:t>Cohort Analytics</a:t>
              </a:r>
            </a:p>
          </p:txBody>
        </p:sp>
      </p:grpSp>
    </p:spTree>
    <p:extLst>
      <p:ext uri="{BB962C8B-B14F-4D97-AF65-F5344CB8AC3E}">
        <p14:creationId xmlns:p14="http://schemas.microsoft.com/office/powerpoint/2010/main" val="42889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3000"/>
                                        <p:tgtEl>
                                          <p:spTgt spid="3"/>
                                        </p:tgtEl>
                                      </p:cBhvr>
                                    </p:animEffect>
                                    <p:set>
                                      <p:cBhvr>
                                        <p:cTn id="17" dur="1" fill="hold">
                                          <p:stCondLst>
                                            <p:cond delay="2999"/>
                                          </p:stCondLst>
                                        </p:cTn>
                                        <p:tgtEl>
                                          <p:spTgt spid="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3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3000"/>
                                        <p:tgtEl>
                                          <p:spTgt spid="21"/>
                                        </p:tgtEl>
                                      </p:cBhvr>
                                    </p:animEffect>
                                    <p:set>
                                      <p:cBhvr>
                                        <p:cTn id="25" dur="1" fill="hold">
                                          <p:stCondLst>
                                            <p:cond delay="2999"/>
                                          </p:stCondLst>
                                        </p:cTn>
                                        <p:tgtEl>
                                          <p:spTgt spid="2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3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3000"/>
                                        <p:tgtEl>
                                          <p:spTgt spid="24"/>
                                        </p:tgtEl>
                                      </p:cBhvr>
                                    </p:animEffect>
                                    <p:set>
                                      <p:cBhvr>
                                        <p:cTn id="33" dur="1" fill="hold">
                                          <p:stCondLst>
                                            <p:cond delay="2999"/>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30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3000"/>
                                        <p:tgtEl>
                                          <p:spTgt spid="6"/>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7FEAAE5-98E3-4548-AFC6-25E109C0EE29}"/>
              </a:ext>
            </a:extLst>
          </p:cNvPr>
          <p:cNvSpPr>
            <a:spLocks noGrp="1"/>
          </p:cNvSpPr>
          <p:nvPr>
            <p:ph type="body" sz="quarter" idx="11"/>
          </p:nvPr>
        </p:nvSpPr>
        <p:spPr>
          <a:xfrm>
            <a:off x="430281" y="6335873"/>
            <a:ext cx="1898052" cy="285059"/>
          </a:xfrm>
        </p:spPr>
        <p:txBody>
          <a:bodyPr/>
          <a:lstStyle/>
          <a:p>
            <a:r>
              <a:rPr lang="en-US" sz="1000" dirty="0"/>
              <a:t>Slide 11 of 14</a:t>
            </a:r>
          </a:p>
        </p:txBody>
      </p:sp>
      <p:sp>
        <p:nvSpPr>
          <p:cNvPr id="26" name="TextBox 25">
            <a:extLst>
              <a:ext uri="{FF2B5EF4-FFF2-40B4-BE49-F238E27FC236}">
                <a16:creationId xmlns:a16="http://schemas.microsoft.com/office/drawing/2014/main" id="{3A972473-FFB2-45AB-BDD7-BEE983B19631}"/>
              </a:ext>
            </a:extLst>
          </p:cNvPr>
          <p:cNvSpPr txBox="1"/>
          <p:nvPr/>
        </p:nvSpPr>
        <p:spPr>
          <a:xfrm>
            <a:off x="430280" y="1173088"/>
            <a:ext cx="11331439" cy="458459"/>
          </a:xfrm>
          <a:prstGeom prst="rect">
            <a:avLst/>
          </a:prstGeom>
          <a:noFill/>
        </p:spPr>
        <p:txBody>
          <a:bodyPr wrap="square">
            <a:spAutoFit/>
          </a:bodyPr>
          <a:lstStyle/>
          <a:p>
            <a:pPr>
              <a:lnSpc>
                <a:spcPct val="107000"/>
              </a:lnSpc>
              <a:spcBef>
                <a:spcPts val="1000"/>
              </a:spcBef>
              <a:spcAft>
                <a:spcPts val="0"/>
              </a:spcAft>
            </a:pPr>
            <a:r>
              <a:rPr lang="en-AU" sz="2400" dirty="0">
                <a:effectLst/>
                <a:latin typeface="Open Sans Light Body"/>
                <a:ea typeface="Times New Roman" panose="02020603050405020304" pitchFamily="18" charset="0"/>
              </a:rPr>
              <a:t>Clinicians Perspectives on Features of CLOTS App</a:t>
            </a:r>
          </a:p>
        </p:txBody>
      </p:sp>
      <p:sp>
        <p:nvSpPr>
          <p:cNvPr id="9" name="TextBox 8">
            <a:extLst>
              <a:ext uri="{FF2B5EF4-FFF2-40B4-BE49-F238E27FC236}">
                <a16:creationId xmlns:a16="http://schemas.microsoft.com/office/drawing/2014/main" id="{7A6E2ED9-CEEA-4AF6-9EBF-2279ED581F16}"/>
              </a:ext>
            </a:extLst>
          </p:cNvPr>
          <p:cNvSpPr txBox="1"/>
          <p:nvPr/>
        </p:nvSpPr>
        <p:spPr>
          <a:xfrm>
            <a:off x="520995" y="2001394"/>
            <a:ext cx="9938458" cy="369332"/>
          </a:xfrm>
          <a:prstGeom prst="rect">
            <a:avLst/>
          </a:prstGeom>
          <a:noFill/>
        </p:spPr>
        <p:txBody>
          <a:bodyPr wrap="square">
            <a:spAutoFit/>
          </a:bodyPr>
          <a:lstStyle/>
          <a:p>
            <a:r>
              <a:rPr lang="en-AU" b="1" dirty="0"/>
              <a:t>Method of Assessment</a:t>
            </a:r>
          </a:p>
        </p:txBody>
      </p:sp>
      <p:sp>
        <p:nvSpPr>
          <p:cNvPr id="12" name="Subtitle 4">
            <a:extLst>
              <a:ext uri="{FF2B5EF4-FFF2-40B4-BE49-F238E27FC236}">
                <a16:creationId xmlns:a16="http://schemas.microsoft.com/office/drawing/2014/main" id="{AD17E318-B5D7-43EF-89C4-5615050E0E24}"/>
              </a:ext>
            </a:extLst>
          </p:cNvPr>
          <p:cNvSpPr txBox="1">
            <a:spLocks/>
          </p:cNvSpPr>
          <p:nvPr/>
        </p:nvSpPr>
        <p:spPr>
          <a:xfrm>
            <a:off x="430280" y="449927"/>
            <a:ext cx="7419175" cy="584775"/>
          </a:xfrm>
          <a:prstGeom prst="rect">
            <a:avLst/>
          </a:prstGeom>
        </p:spPr>
        <p:txBody>
          <a:bodyPr wrap="square" anchor="t" anchorCtr="0">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b="0" i="0" kern="120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t>Results from Post User-Testing</a:t>
            </a:r>
          </a:p>
        </p:txBody>
      </p:sp>
      <p:sp>
        <p:nvSpPr>
          <p:cNvPr id="17" name="TextBox 16">
            <a:extLst>
              <a:ext uri="{FF2B5EF4-FFF2-40B4-BE49-F238E27FC236}">
                <a16:creationId xmlns:a16="http://schemas.microsoft.com/office/drawing/2014/main" id="{CF3743B7-6517-43BA-AC69-2024D4A35BE2}"/>
              </a:ext>
            </a:extLst>
          </p:cNvPr>
          <p:cNvSpPr txBox="1"/>
          <p:nvPr/>
        </p:nvSpPr>
        <p:spPr>
          <a:xfrm>
            <a:off x="910390" y="2452153"/>
            <a:ext cx="6216316" cy="369332"/>
          </a:xfrm>
          <a:prstGeom prst="rect">
            <a:avLst/>
          </a:prstGeom>
          <a:noFill/>
        </p:spPr>
        <p:txBody>
          <a:bodyPr wrap="square">
            <a:spAutoFit/>
          </a:bodyPr>
          <a:lstStyle/>
          <a:p>
            <a:r>
              <a:rPr lang="en-AU" dirty="0"/>
              <a:t>- Multiple focus groups, interviews, and surveys </a:t>
            </a:r>
          </a:p>
        </p:txBody>
      </p:sp>
      <p:sp>
        <p:nvSpPr>
          <p:cNvPr id="18" name="TextBox 17">
            <a:extLst>
              <a:ext uri="{FF2B5EF4-FFF2-40B4-BE49-F238E27FC236}">
                <a16:creationId xmlns:a16="http://schemas.microsoft.com/office/drawing/2014/main" id="{F280C574-2E54-45A9-ACCC-F7AD8D468372}"/>
              </a:ext>
            </a:extLst>
          </p:cNvPr>
          <p:cNvSpPr txBox="1"/>
          <p:nvPr/>
        </p:nvSpPr>
        <p:spPr>
          <a:xfrm>
            <a:off x="910391" y="2939012"/>
            <a:ext cx="6773779" cy="646331"/>
          </a:xfrm>
          <a:prstGeom prst="rect">
            <a:avLst/>
          </a:prstGeom>
          <a:noFill/>
        </p:spPr>
        <p:txBody>
          <a:bodyPr wrap="square">
            <a:spAutoFit/>
          </a:bodyPr>
          <a:lstStyle/>
          <a:p>
            <a:r>
              <a:rPr lang="en-AU" dirty="0"/>
              <a:t>- Theoretical grounding for assessment: Theories of Task Technology Fit and Fit-Viability </a:t>
            </a:r>
          </a:p>
        </p:txBody>
      </p:sp>
      <p:sp>
        <p:nvSpPr>
          <p:cNvPr id="19" name="TextBox 18">
            <a:extLst>
              <a:ext uri="{FF2B5EF4-FFF2-40B4-BE49-F238E27FC236}">
                <a16:creationId xmlns:a16="http://schemas.microsoft.com/office/drawing/2014/main" id="{F3A6E0DC-C130-4F31-A2B8-324144CE12C4}"/>
              </a:ext>
            </a:extLst>
          </p:cNvPr>
          <p:cNvSpPr txBox="1"/>
          <p:nvPr/>
        </p:nvSpPr>
        <p:spPr>
          <a:xfrm>
            <a:off x="910389" y="3710945"/>
            <a:ext cx="6216316" cy="369332"/>
          </a:xfrm>
          <a:prstGeom prst="rect">
            <a:avLst/>
          </a:prstGeom>
          <a:noFill/>
        </p:spPr>
        <p:txBody>
          <a:bodyPr wrap="square">
            <a:spAutoFit/>
          </a:bodyPr>
          <a:lstStyle/>
          <a:p>
            <a:r>
              <a:rPr lang="en-AU" dirty="0"/>
              <a:t>- Number of participants: 12 </a:t>
            </a:r>
          </a:p>
        </p:txBody>
      </p:sp>
      <p:sp>
        <p:nvSpPr>
          <p:cNvPr id="20" name="TextBox 19">
            <a:extLst>
              <a:ext uri="{FF2B5EF4-FFF2-40B4-BE49-F238E27FC236}">
                <a16:creationId xmlns:a16="http://schemas.microsoft.com/office/drawing/2014/main" id="{D6281C8F-7CE5-4AD1-8BF6-1373F77C879A}"/>
              </a:ext>
            </a:extLst>
          </p:cNvPr>
          <p:cNvSpPr txBox="1"/>
          <p:nvPr/>
        </p:nvSpPr>
        <p:spPr>
          <a:xfrm>
            <a:off x="910391" y="4142486"/>
            <a:ext cx="6216316" cy="646330"/>
          </a:xfrm>
          <a:prstGeom prst="rect">
            <a:avLst/>
          </a:prstGeom>
          <a:noFill/>
        </p:spPr>
        <p:txBody>
          <a:bodyPr wrap="square">
            <a:spAutoFit/>
          </a:bodyPr>
          <a:lstStyle/>
          <a:p>
            <a:r>
              <a:rPr lang="en-AU" dirty="0"/>
              <a:t>- Participants include: Haematologists, Anaesthetists, Nurses, and Junior Doctors </a:t>
            </a:r>
          </a:p>
        </p:txBody>
      </p:sp>
      <p:grpSp>
        <p:nvGrpSpPr>
          <p:cNvPr id="23" name="Group 22">
            <a:extLst>
              <a:ext uri="{FF2B5EF4-FFF2-40B4-BE49-F238E27FC236}">
                <a16:creationId xmlns:a16="http://schemas.microsoft.com/office/drawing/2014/main" id="{34F604C6-0126-43AD-BB39-13F085B87C79}"/>
              </a:ext>
            </a:extLst>
          </p:cNvPr>
          <p:cNvGrpSpPr/>
          <p:nvPr/>
        </p:nvGrpSpPr>
        <p:grpSpPr>
          <a:xfrm>
            <a:off x="7534456" y="2083135"/>
            <a:ext cx="4136549" cy="2974676"/>
            <a:chOff x="7534456" y="2083135"/>
            <a:chExt cx="4136549" cy="2974676"/>
          </a:xfrm>
        </p:grpSpPr>
        <p:pic>
          <p:nvPicPr>
            <p:cNvPr id="21" name="Picture 20" descr="A group of people sitting around a table&#10;&#10;Description automatically generated">
              <a:extLst>
                <a:ext uri="{FF2B5EF4-FFF2-40B4-BE49-F238E27FC236}">
                  <a16:creationId xmlns:a16="http://schemas.microsoft.com/office/drawing/2014/main" id="{E10E2AFC-7938-46E3-9846-4C2AA728238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01660" y="2083135"/>
              <a:ext cx="4069345" cy="2712546"/>
            </a:xfrm>
            <a:prstGeom prst="rect">
              <a:avLst/>
            </a:prstGeom>
          </p:spPr>
        </p:pic>
        <p:sp>
          <p:nvSpPr>
            <p:cNvPr id="22" name="TextBox 21">
              <a:extLst>
                <a:ext uri="{FF2B5EF4-FFF2-40B4-BE49-F238E27FC236}">
                  <a16:creationId xmlns:a16="http://schemas.microsoft.com/office/drawing/2014/main" id="{A5BC28A8-CA62-4DBD-8407-744E1113A777}"/>
                </a:ext>
              </a:extLst>
            </p:cNvPr>
            <p:cNvSpPr txBox="1"/>
            <p:nvPr/>
          </p:nvSpPr>
          <p:spPr>
            <a:xfrm>
              <a:off x="7534456" y="4826979"/>
              <a:ext cx="3770204" cy="230832"/>
            </a:xfrm>
            <a:prstGeom prst="rect">
              <a:avLst/>
            </a:prstGeom>
            <a:noFill/>
          </p:spPr>
          <p:txBody>
            <a:bodyPr wrap="square" rtlCol="0">
              <a:spAutoFit/>
            </a:bodyPr>
            <a:lstStyle/>
            <a:p>
              <a:r>
                <a:rPr lang="en-AU" sz="900" dirty="0">
                  <a:hlinkClick r:id="rId3" tooltip="https://flatworldknowledge.lardbucket.org/books/sociological-inquiry-principles-qualitative-and-quantitative-methods/s15-01-focus-groups.html"/>
                </a:rPr>
                <a:t>This Photo</a:t>
              </a:r>
              <a:r>
                <a:rPr lang="en-AU" sz="900" dirty="0"/>
                <a:t> by Unknown Author is licensed under </a:t>
              </a:r>
              <a:r>
                <a:rPr lang="en-AU" sz="900" dirty="0">
                  <a:hlinkClick r:id="rId4" tooltip="https://creativecommons.org/licenses/by-nc-sa/3.0/"/>
                </a:rPr>
                <a:t>CC BY-SA-NC</a:t>
              </a:r>
              <a:endParaRPr lang="en-AU" sz="900" dirty="0"/>
            </a:p>
          </p:txBody>
        </p:sp>
      </p:grpSp>
      <p:grpSp>
        <p:nvGrpSpPr>
          <p:cNvPr id="25" name="Group 24">
            <a:extLst>
              <a:ext uri="{FF2B5EF4-FFF2-40B4-BE49-F238E27FC236}">
                <a16:creationId xmlns:a16="http://schemas.microsoft.com/office/drawing/2014/main" id="{BAEF65C4-234A-4622-8BCB-4899DD6AF4CA}"/>
              </a:ext>
            </a:extLst>
          </p:cNvPr>
          <p:cNvGrpSpPr/>
          <p:nvPr/>
        </p:nvGrpSpPr>
        <p:grpSpPr>
          <a:xfrm>
            <a:off x="5835721" y="5954541"/>
            <a:ext cx="4901470" cy="809799"/>
            <a:chOff x="5835721" y="5954541"/>
            <a:chExt cx="4901470" cy="809799"/>
          </a:xfrm>
        </p:grpSpPr>
        <p:pic>
          <p:nvPicPr>
            <p:cNvPr id="27" name="Picture 26">
              <a:extLst>
                <a:ext uri="{FF2B5EF4-FFF2-40B4-BE49-F238E27FC236}">
                  <a16:creationId xmlns:a16="http://schemas.microsoft.com/office/drawing/2014/main" id="{13DD8EA2-606F-44BA-8D04-21B0F9D94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E6D1871F-3ABD-4A81-8DAA-BF05622208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9" name="Picture 2" descr="ACIS 2022">
              <a:extLst>
                <a:ext uri="{FF2B5EF4-FFF2-40B4-BE49-F238E27FC236}">
                  <a16:creationId xmlns:a16="http://schemas.microsoft.com/office/drawing/2014/main" id="{3D8B4974-B65D-4D5B-A4B9-81339827C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495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7FEAAE5-98E3-4548-AFC6-25E109C0EE29}"/>
              </a:ext>
            </a:extLst>
          </p:cNvPr>
          <p:cNvSpPr>
            <a:spLocks noGrp="1"/>
          </p:cNvSpPr>
          <p:nvPr>
            <p:ph type="body" sz="quarter" idx="11"/>
          </p:nvPr>
        </p:nvSpPr>
        <p:spPr>
          <a:xfrm>
            <a:off x="430281" y="6335873"/>
            <a:ext cx="1898052" cy="285059"/>
          </a:xfrm>
        </p:spPr>
        <p:txBody>
          <a:bodyPr/>
          <a:lstStyle/>
          <a:p>
            <a:r>
              <a:rPr lang="en-US" sz="1000" dirty="0"/>
              <a:t>Slide 12 of 14</a:t>
            </a:r>
          </a:p>
        </p:txBody>
      </p:sp>
      <p:sp>
        <p:nvSpPr>
          <p:cNvPr id="26" name="TextBox 25">
            <a:extLst>
              <a:ext uri="{FF2B5EF4-FFF2-40B4-BE49-F238E27FC236}">
                <a16:creationId xmlns:a16="http://schemas.microsoft.com/office/drawing/2014/main" id="{3A972473-FFB2-45AB-BDD7-BEE983B19631}"/>
              </a:ext>
            </a:extLst>
          </p:cNvPr>
          <p:cNvSpPr txBox="1"/>
          <p:nvPr/>
        </p:nvSpPr>
        <p:spPr>
          <a:xfrm>
            <a:off x="430280" y="1173088"/>
            <a:ext cx="11331439" cy="458459"/>
          </a:xfrm>
          <a:prstGeom prst="rect">
            <a:avLst/>
          </a:prstGeom>
          <a:noFill/>
        </p:spPr>
        <p:txBody>
          <a:bodyPr wrap="square">
            <a:spAutoFit/>
          </a:bodyPr>
          <a:lstStyle/>
          <a:p>
            <a:pPr>
              <a:lnSpc>
                <a:spcPct val="107000"/>
              </a:lnSpc>
              <a:spcBef>
                <a:spcPts val="1000"/>
              </a:spcBef>
              <a:spcAft>
                <a:spcPts val="0"/>
              </a:spcAft>
            </a:pPr>
            <a:r>
              <a:rPr lang="en-AU" sz="2400" dirty="0">
                <a:effectLst/>
                <a:latin typeface="Open Sans Light Body"/>
                <a:ea typeface="Times New Roman" panose="02020603050405020304" pitchFamily="18" charset="0"/>
              </a:rPr>
              <a:t>Clinicians Perspectives on Features of CLOTS App</a:t>
            </a:r>
          </a:p>
        </p:txBody>
      </p:sp>
      <p:sp>
        <p:nvSpPr>
          <p:cNvPr id="9" name="TextBox 8">
            <a:extLst>
              <a:ext uri="{FF2B5EF4-FFF2-40B4-BE49-F238E27FC236}">
                <a16:creationId xmlns:a16="http://schemas.microsoft.com/office/drawing/2014/main" id="{7A6E2ED9-CEEA-4AF6-9EBF-2279ED581F16}"/>
              </a:ext>
            </a:extLst>
          </p:cNvPr>
          <p:cNvSpPr txBox="1"/>
          <p:nvPr/>
        </p:nvSpPr>
        <p:spPr>
          <a:xfrm>
            <a:off x="520995" y="2064865"/>
            <a:ext cx="8625663" cy="1200329"/>
          </a:xfrm>
          <a:prstGeom prst="rect">
            <a:avLst/>
          </a:prstGeom>
          <a:noFill/>
        </p:spPr>
        <p:txBody>
          <a:bodyPr wrap="square">
            <a:spAutoFit/>
          </a:bodyPr>
          <a:lstStyle/>
          <a:p>
            <a:r>
              <a:rPr lang="en-AU" b="1" dirty="0"/>
              <a:t>Clinicians’ Task Characteristics</a:t>
            </a:r>
          </a:p>
          <a:p>
            <a:r>
              <a:rPr lang="en-AU" dirty="0"/>
              <a:t>- </a:t>
            </a:r>
            <a:r>
              <a:rPr lang="en-AU" b="1" dirty="0"/>
              <a:t>Frequency of use </a:t>
            </a:r>
            <a:r>
              <a:rPr lang="en-AU" dirty="0"/>
              <a:t>varies among users (almost never to a several times a week)</a:t>
            </a:r>
          </a:p>
          <a:p>
            <a:r>
              <a:rPr lang="en-AU" dirty="0"/>
              <a:t>- Senior and Junior clinicians tend to use it differently</a:t>
            </a:r>
          </a:p>
          <a:p>
            <a:r>
              <a:rPr lang="en-AU" dirty="0"/>
              <a:t>- </a:t>
            </a:r>
            <a:r>
              <a:rPr lang="en-AU" b="1" dirty="0"/>
              <a:t>Purpose of use</a:t>
            </a:r>
            <a:r>
              <a:rPr lang="en-AU" dirty="0"/>
              <a:t>, helps to refresh memory, as well as an educational tool </a:t>
            </a:r>
          </a:p>
        </p:txBody>
      </p:sp>
      <p:sp>
        <p:nvSpPr>
          <p:cNvPr id="11" name="TextBox 10">
            <a:extLst>
              <a:ext uri="{FF2B5EF4-FFF2-40B4-BE49-F238E27FC236}">
                <a16:creationId xmlns:a16="http://schemas.microsoft.com/office/drawing/2014/main" id="{534BEC84-785A-447D-A52B-9643335CD687}"/>
              </a:ext>
            </a:extLst>
          </p:cNvPr>
          <p:cNvSpPr txBox="1"/>
          <p:nvPr/>
        </p:nvSpPr>
        <p:spPr>
          <a:xfrm>
            <a:off x="520995" y="3543349"/>
            <a:ext cx="9122736" cy="1477328"/>
          </a:xfrm>
          <a:prstGeom prst="rect">
            <a:avLst/>
          </a:prstGeom>
          <a:noFill/>
        </p:spPr>
        <p:txBody>
          <a:bodyPr wrap="square">
            <a:spAutoFit/>
          </a:bodyPr>
          <a:lstStyle/>
          <a:p>
            <a:r>
              <a:rPr lang="en-AU" b="1" dirty="0"/>
              <a:t>Clinicians’ Satisfaction on Technology Characteristics</a:t>
            </a:r>
          </a:p>
          <a:p>
            <a:r>
              <a:rPr lang="en-AU" dirty="0"/>
              <a:t>- </a:t>
            </a:r>
            <a:r>
              <a:rPr lang="en-AU" b="1" dirty="0"/>
              <a:t>Consensus </a:t>
            </a:r>
            <a:r>
              <a:rPr lang="en-AU" dirty="0"/>
              <a:t>(100% of participants) for users being satisfied </a:t>
            </a:r>
          </a:p>
          <a:p>
            <a:r>
              <a:rPr lang="en-AU" dirty="0"/>
              <a:t>- Some concern (~10% of participants) about Data </a:t>
            </a:r>
            <a:r>
              <a:rPr lang="en-AU" b="1" dirty="0"/>
              <a:t>accuracy</a:t>
            </a:r>
            <a:r>
              <a:rPr lang="en-AU" dirty="0"/>
              <a:t> and Data </a:t>
            </a:r>
            <a:r>
              <a:rPr lang="en-AU" b="1" dirty="0"/>
              <a:t>currency</a:t>
            </a:r>
            <a:r>
              <a:rPr lang="en-AU" dirty="0"/>
              <a:t> (i.e., how up to date the data is) </a:t>
            </a:r>
          </a:p>
          <a:p>
            <a:r>
              <a:rPr lang="en-AU" dirty="0"/>
              <a:t>- Junior clinicians would like </a:t>
            </a:r>
            <a:r>
              <a:rPr lang="en-AU" b="1" dirty="0"/>
              <a:t>more references </a:t>
            </a:r>
            <a:r>
              <a:rPr lang="en-AU" dirty="0"/>
              <a:t>to be cited within the App</a:t>
            </a:r>
          </a:p>
        </p:txBody>
      </p:sp>
      <p:sp>
        <p:nvSpPr>
          <p:cNvPr id="13" name="TextBox 12">
            <a:extLst>
              <a:ext uri="{FF2B5EF4-FFF2-40B4-BE49-F238E27FC236}">
                <a16:creationId xmlns:a16="http://schemas.microsoft.com/office/drawing/2014/main" id="{D88E94FA-0CCF-4A9E-94DE-D006091EE9AD}"/>
              </a:ext>
            </a:extLst>
          </p:cNvPr>
          <p:cNvSpPr txBox="1"/>
          <p:nvPr/>
        </p:nvSpPr>
        <p:spPr>
          <a:xfrm>
            <a:off x="520995" y="5173089"/>
            <a:ext cx="10510621" cy="923330"/>
          </a:xfrm>
          <a:prstGeom prst="rect">
            <a:avLst/>
          </a:prstGeom>
          <a:noFill/>
        </p:spPr>
        <p:txBody>
          <a:bodyPr wrap="square">
            <a:spAutoFit/>
          </a:bodyPr>
          <a:lstStyle/>
          <a:p>
            <a:r>
              <a:rPr lang="en-AU" b="1" dirty="0"/>
              <a:t>Impact on Clinicians’ Performance </a:t>
            </a:r>
          </a:p>
          <a:p>
            <a:r>
              <a:rPr lang="en-AU" dirty="0"/>
              <a:t>- </a:t>
            </a:r>
            <a:r>
              <a:rPr lang="en-AU" b="1" dirty="0"/>
              <a:t>Consensus</a:t>
            </a:r>
            <a:r>
              <a:rPr lang="en-AU" dirty="0"/>
              <a:t> (100% of participants) on CLOTS having a significant Impact on performance (patient outcomes, ease of task, accuracy of task, saving time)  </a:t>
            </a:r>
          </a:p>
        </p:txBody>
      </p:sp>
      <p:sp>
        <p:nvSpPr>
          <p:cNvPr id="12" name="Subtitle 4">
            <a:extLst>
              <a:ext uri="{FF2B5EF4-FFF2-40B4-BE49-F238E27FC236}">
                <a16:creationId xmlns:a16="http://schemas.microsoft.com/office/drawing/2014/main" id="{AD17E318-B5D7-43EF-89C4-5615050E0E24}"/>
              </a:ext>
            </a:extLst>
          </p:cNvPr>
          <p:cNvSpPr txBox="1">
            <a:spLocks/>
          </p:cNvSpPr>
          <p:nvPr/>
        </p:nvSpPr>
        <p:spPr>
          <a:xfrm>
            <a:off x="430280" y="449927"/>
            <a:ext cx="7419175" cy="584775"/>
          </a:xfrm>
          <a:prstGeom prst="rect">
            <a:avLst/>
          </a:prstGeom>
        </p:spPr>
        <p:txBody>
          <a:bodyPr wrap="square" anchor="t" anchorCtr="0">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b="0" i="0" kern="120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t>Results from Post User-Testing</a:t>
            </a:r>
          </a:p>
        </p:txBody>
      </p:sp>
      <p:grpSp>
        <p:nvGrpSpPr>
          <p:cNvPr id="18" name="Group 17">
            <a:extLst>
              <a:ext uri="{FF2B5EF4-FFF2-40B4-BE49-F238E27FC236}">
                <a16:creationId xmlns:a16="http://schemas.microsoft.com/office/drawing/2014/main" id="{72D5D03A-C3E1-4073-A57C-5FC7D2B8C665}"/>
              </a:ext>
            </a:extLst>
          </p:cNvPr>
          <p:cNvGrpSpPr/>
          <p:nvPr/>
        </p:nvGrpSpPr>
        <p:grpSpPr>
          <a:xfrm>
            <a:off x="5835721" y="5954541"/>
            <a:ext cx="4901470" cy="809799"/>
            <a:chOff x="5835721" y="5954541"/>
            <a:chExt cx="4901470" cy="809799"/>
          </a:xfrm>
        </p:grpSpPr>
        <p:pic>
          <p:nvPicPr>
            <p:cNvPr id="19" name="Picture 18">
              <a:extLst>
                <a:ext uri="{FF2B5EF4-FFF2-40B4-BE49-F238E27FC236}">
                  <a16:creationId xmlns:a16="http://schemas.microsoft.com/office/drawing/2014/main" id="{66D8FB48-55DE-452E-821A-61CD4A947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33FB50A9-9EE1-4780-BA72-7355C1242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1" name="Picture 2" descr="ACIS 2022">
              <a:extLst>
                <a:ext uri="{FF2B5EF4-FFF2-40B4-BE49-F238E27FC236}">
                  <a16:creationId xmlns:a16="http://schemas.microsoft.com/office/drawing/2014/main" id="{374EB677-399F-480E-B067-98CDA4663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395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7FEAAE5-98E3-4548-AFC6-25E109C0EE29}"/>
              </a:ext>
            </a:extLst>
          </p:cNvPr>
          <p:cNvSpPr>
            <a:spLocks noGrp="1"/>
          </p:cNvSpPr>
          <p:nvPr>
            <p:ph type="body" sz="quarter" idx="11"/>
          </p:nvPr>
        </p:nvSpPr>
        <p:spPr>
          <a:xfrm>
            <a:off x="430281" y="6335873"/>
            <a:ext cx="1898052" cy="285059"/>
          </a:xfrm>
        </p:spPr>
        <p:txBody>
          <a:bodyPr/>
          <a:lstStyle/>
          <a:p>
            <a:r>
              <a:rPr lang="en-US" sz="1000" dirty="0"/>
              <a:t>Slide 13 of 14</a:t>
            </a:r>
          </a:p>
        </p:txBody>
      </p:sp>
      <p:sp>
        <p:nvSpPr>
          <p:cNvPr id="12" name="Subtitle 4">
            <a:extLst>
              <a:ext uri="{FF2B5EF4-FFF2-40B4-BE49-F238E27FC236}">
                <a16:creationId xmlns:a16="http://schemas.microsoft.com/office/drawing/2014/main" id="{AD17E318-B5D7-43EF-89C4-5615050E0E24}"/>
              </a:ext>
            </a:extLst>
          </p:cNvPr>
          <p:cNvSpPr txBox="1">
            <a:spLocks/>
          </p:cNvSpPr>
          <p:nvPr/>
        </p:nvSpPr>
        <p:spPr>
          <a:xfrm>
            <a:off x="430280" y="449927"/>
            <a:ext cx="7419175" cy="584775"/>
          </a:xfrm>
          <a:prstGeom prst="rect">
            <a:avLst/>
          </a:prstGeom>
        </p:spPr>
        <p:txBody>
          <a:bodyPr wrap="square" anchor="t" anchorCtr="0">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b="0" i="0" kern="1200" cap="none" baseline="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t>Discussion </a:t>
            </a:r>
          </a:p>
        </p:txBody>
      </p:sp>
      <p:sp>
        <p:nvSpPr>
          <p:cNvPr id="17" name="TextBox 16">
            <a:extLst>
              <a:ext uri="{FF2B5EF4-FFF2-40B4-BE49-F238E27FC236}">
                <a16:creationId xmlns:a16="http://schemas.microsoft.com/office/drawing/2014/main" id="{22BA8921-F268-4A5A-A1A7-88A60693351A}"/>
              </a:ext>
            </a:extLst>
          </p:cNvPr>
          <p:cNvSpPr txBox="1"/>
          <p:nvPr/>
        </p:nvSpPr>
        <p:spPr>
          <a:xfrm>
            <a:off x="430281" y="1227093"/>
            <a:ext cx="7115047" cy="923330"/>
          </a:xfrm>
          <a:prstGeom prst="rect">
            <a:avLst/>
          </a:prstGeom>
          <a:noFill/>
        </p:spPr>
        <p:txBody>
          <a:bodyPr wrap="square">
            <a:spAutoFit/>
          </a:bodyPr>
          <a:lstStyle/>
          <a:p>
            <a:r>
              <a:rPr lang="en-AU" b="1" dirty="0"/>
              <a:t>Implications to Theory</a:t>
            </a:r>
          </a:p>
          <a:p>
            <a:r>
              <a:rPr lang="en-AU" dirty="0"/>
              <a:t>- Sets foundation for a rubric to guide the design, development, and assessment of mobile CDSSs </a:t>
            </a:r>
          </a:p>
        </p:txBody>
      </p:sp>
      <p:sp>
        <p:nvSpPr>
          <p:cNvPr id="18" name="TextBox 17">
            <a:extLst>
              <a:ext uri="{FF2B5EF4-FFF2-40B4-BE49-F238E27FC236}">
                <a16:creationId xmlns:a16="http://schemas.microsoft.com/office/drawing/2014/main" id="{859CDA69-015D-479D-A740-BCC880A73F66}"/>
              </a:ext>
            </a:extLst>
          </p:cNvPr>
          <p:cNvSpPr txBox="1"/>
          <p:nvPr/>
        </p:nvSpPr>
        <p:spPr>
          <a:xfrm>
            <a:off x="430281" y="2383782"/>
            <a:ext cx="9122736" cy="923330"/>
          </a:xfrm>
          <a:prstGeom prst="rect">
            <a:avLst/>
          </a:prstGeom>
          <a:noFill/>
        </p:spPr>
        <p:txBody>
          <a:bodyPr wrap="square">
            <a:spAutoFit/>
          </a:bodyPr>
          <a:lstStyle/>
          <a:p>
            <a:r>
              <a:rPr lang="en-AU" b="1" dirty="0"/>
              <a:t>Implications to Practice</a:t>
            </a:r>
          </a:p>
          <a:p>
            <a:r>
              <a:rPr lang="en-AU" dirty="0"/>
              <a:t>- Develops and validates a mobile CDSS to assist in perioperative patient management</a:t>
            </a:r>
          </a:p>
          <a:p>
            <a:endParaRPr lang="en-AU" dirty="0"/>
          </a:p>
        </p:txBody>
      </p:sp>
      <p:sp>
        <p:nvSpPr>
          <p:cNvPr id="19" name="TextBox 18">
            <a:extLst>
              <a:ext uri="{FF2B5EF4-FFF2-40B4-BE49-F238E27FC236}">
                <a16:creationId xmlns:a16="http://schemas.microsoft.com/office/drawing/2014/main" id="{22BFBF68-D9DD-40BA-9EF1-9CD6DA121B80}"/>
              </a:ext>
            </a:extLst>
          </p:cNvPr>
          <p:cNvSpPr txBox="1"/>
          <p:nvPr/>
        </p:nvSpPr>
        <p:spPr>
          <a:xfrm>
            <a:off x="430280" y="3304252"/>
            <a:ext cx="10510621" cy="1200329"/>
          </a:xfrm>
          <a:prstGeom prst="rect">
            <a:avLst/>
          </a:prstGeom>
          <a:noFill/>
        </p:spPr>
        <p:txBody>
          <a:bodyPr wrap="square">
            <a:spAutoFit/>
          </a:bodyPr>
          <a:lstStyle/>
          <a:p>
            <a:r>
              <a:rPr lang="en-AU" b="1" dirty="0"/>
              <a:t>Limitations &amp; Challenges</a:t>
            </a:r>
          </a:p>
          <a:p>
            <a:r>
              <a:rPr lang="en-AU" dirty="0"/>
              <a:t>- A project conducted during the COVID-19 pandemic </a:t>
            </a:r>
          </a:p>
          <a:p>
            <a:r>
              <a:rPr lang="en-AU" dirty="0"/>
              <a:t>- Recruiting participants, finding time has been challenging </a:t>
            </a:r>
          </a:p>
          <a:p>
            <a:endParaRPr lang="en-AU" dirty="0"/>
          </a:p>
        </p:txBody>
      </p:sp>
      <p:sp>
        <p:nvSpPr>
          <p:cNvPr id="20" name="TextBox 19">
            <a:extLst>
              <a:ext uri="{FF2B5EF4-FFF2-40B4-BE49-F238E27FC236}">
                <a16:creationId xmlns:a16="http://schemas.microsoft.com/office/drawing/2014/main" id="{BB17321F-965A-4AE7-9DCE-3A31178A6590}"/>
              </a:ext>
            </a:extLst>
          </p:cNvPr>
          <p:cNvSpPr txBox="1"/>
          <p:nvPr/>
        </p:nvSpPr>
        <p:spPr>
          <a:xfrm>
            <a:off x="430279" y="4376333"/>
            <a:ext cx="8318205" cy="1200329"/>
          </a:xfrm>
          <a:prstGeom prst="rect">
            <a:avLst/>
          </a:prstGeom>
          <a:noFill/>
        </p:spPr>
        <p:txBody>
          <a:bodyPr wrap="square">
            <a:spAutoFit/>
          </a:bodyPr>
          <a:lstStyle/>
          <a:p>
            <a:r>
              <a:rPr lang="en-AU" b="1" dirty="0"/>
              <a:t>Lessons &amp; Reflections</a:t>
            </a:r>
          </a:p>
          <a:p>
            <a:r>
              <a:rPr lang="en-AU" dirty="0"/>
              <a:t>- Interoperability with existing hospital systems can be somewhat challenging</a:t>
            </a:r>
          </a:p>
          <a:p>
            <a:r>
              <a:rPr lang="en-AU" dirty="0"/>
              <a:t>- Policy and strategy relating to software integration and access to data whilst enhancing security might need rethinking   </a:t>
            </a:r>
          </a:p>
        </p:txBody>
      </p:sp>
      <p:grpSp>
        <p:nvGrpSpPr>
          <p:cNvPr id="21" name="Group 20">
            <a:extLst>
              <a:ext uri="{FF2B5EF4-FFF2-40B4-BE49-F238E27FC236}">
                <a16:creationId xmlns:a16="http://schemas.microsoft.com/office/drawing/2014/main" id="{581275BC-3732-4BCF-A3DB-18DE4D460B04}"/>
              </a:ext>
            </a:extLst>
          </p:cNvPr>
          <p:cNvGrpSpPr/>
          <p:nvPr/>
        </p:nvGrpSpPr>
        <p:grpSpPr>
          <a:xfrm>
            <a:off x="5835721" y="5954541"/>
            <a:ext cx="4901470" cy="809799"/>
            <a:chOff x="5835721" y="5954541"/>
            <a:chExt cx="4901470" cy="809799"/>
          </a:xfrm>
        </p:grpSpPr>
        <p:pic>
          <p:nvPicPr>
            <p:cNvPr id="22" name="Picture 21">
              <a:extLst>
                <a:ext uri="{FF2B5EF4-FFF2-40B4-BE49-F238E27FC236}">
                  <a16:creationId xmlns:a16="http://schemas.microsoft.com/office/drawing/2014/main" id="{1F88D323-E3F1-4BAE-92DB-5D80F55E7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91C038E-1B2C-4D1F-818F-707BCC34D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4" name="Picture 2" descr="ACIS 2022">
              <a:extLst>
                <a:ext uri="{FF2B5EF4-FFF2-40B4-BE49-F238E27FC236}">
                  <a16:creationId xmlns:a16="http://schemas.microsoft.com/office/drawing/2014/main" id="{097065B6-568E-4F34-8465-87763962B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556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50F030E-BD08-764B-8A4F-D83780342533}"/>
              </a:ext>
            </a:extLst>
          </p:cNvPr>
          <p:cNvSpPr>
            <a:spLocks noGrp="1"/>
          </p:cNvSpPr>
          <p:nvPr>
            <p:ph type="subTitle" idx="1"/>
          </p:nvPr>
        </p:nvSpPr>
        <p:spPr>
          <a:xfrm>
            <a:off x="430281" y="449927"/>
            <a:ext cx="9723812" cy="584775"/>
          </a:xfrm>
        </p:spPr>
        <p:txBody>
          <a:bodyPr/>
          <a:lstStyle/>
          <a:p>
            <a:r>
              <a:rPr lang="en-US" sz="3200" b="1" dirty="0"/>
              <a:t>Concluding Remarks</a:t>
            </a:r>
          </a:p>
        </p:txBody>
      </p:sp>
      <p:sp>
        <p:nvSpPr>
          <p:cNvPr id="7" name="Text Placeholder 11">
            <a:extLst>
              <a:ext uri="{FF2B5EF4-FFF2-40B4-BE49-F238E27FC236}">
                <a16:creationId xmlns:a16="http://schemas.microsoft.com/office/drawing/2014/main" id="{07FEAAE5-98E3-4548-AFC6-25E109C0EE29}"/>
              </a:ext>
            </a:extLst>
          </p:cNvPr>
          <p:cNvSpPr>
            <a:spLocks noGrp="1"/>
          </p:cNvSpPr>
          <p:nvPr>
            <p:ph type="body" sz="quarter" idx="11"/>
          </p:nvPr>
        </p:nvSpPr>
        <p:spPr>
          <a:xfrm>
            <a:off x="430281" y="6335873"/>
            <a:ext cx="1898052" cy="285059"/>
          </a:xfrm>
        </p:spPr>
        <p:txBody>
          <a:bodyPr/>
          <a:lstStyle/>
          <a:p>
            <a:r>
              <a:rPr lang="en-US" sz="1000" dirty="0"/>
              <a:t>Slide 14 of 14</a:t>
            </a:r>
          </a:p>
        </p:txBody>
      </p:sp>
      <p:sp>
        <p:nvSpPr>
          <p:cNvPr id="19" name="TextBox 18">
            <a:extLst>
              <a:ext uri="{FF2B5EF4-FFF2-40B4-BE49-F238E27FC236}">
                <a16:creationId xmlns:a16="http://schemas.microsoft.com/office/drawing/2014/main" id="{B51D7C4D-B3AD-4F82-A80D-53D90636F6AA}"/>
              </a:ext>
            </a:extLst>
          </p:cNvPr>
          <p:cNvSpPr txBox="1"/>
          <p:nvPr/>
        </p:nvSpPr>
        <p:spPr>
          <a:xfrm>
            <a:off x="526342" y="1258520"/>
            <a:ext cx="8345905" cy="369332"/>
          </a:xfrm>
          <a:prstGeom prst="rect">
            <a:avLst/>
          </a:prstGeom>
          <a:noFill/>
        </p:spPr>
        <p:txBody>
          <a:bodyPr wrap="square">
            <a:spAutoFit/>
          </a:bodyPr>
          <a:lstStyle/>
          <a:p>
            <a:r>
              <a:rPr lang="en-AU" dirty="0"/>
              <a:t>- A mobile CDSS prototype has been built, tested and validated </a:t>
            </a:r>
          </a:p>
        </p:txBody>
      </p:sp>
      <p:sp>
        <p:nvSpPr>
          <p:cNvPr id="20" name="TextBox 19">
            <a:extLst>
              <a:ext uri="{FF2B5EF4-FFF2-40B4-BE49-F238E27FC236}">
                <a16:creationId xmlns:a16="http://schemas.microsoft.com/office/drawing/2014/main" id="{CF119B26-B8EC-4A5F-9F4A-4124490239CD}"/>
              </a:ext>
            </a:extLst>
          </p:cNvPr>
          <p:cNvSpPr txBox="1"/>
          <p:nvPr/>
        </p:nvSpPr>
        <p:spPr>
          <a:xfrm>
            <a:off x="546396" y="1627852"/>
            <a:ext cx="6773779" cy="646331"/>
          </a:xfrm>
          <a:prstGeom prst="rect">
            <a:avLst/>
          </a:prstGeom>
          <a:noFill/>
        </p:spPr>
        <p:txBody>
          <a:bodyPr wrap="square">
            <a:spAutoFit/>
          </a:bodyPr>
          <a:lstStyle/>
          <a:p>
            <a:r>
              <a:rPr lang="en-AU" dirty="0"/>
              <a:t>- Digital health solutions require commercialization to be beneficial to the public</a:t>
            </a:r>
          </a:p>
        </p:txBody>
      </p:sp>
      <p:sp>
        <p:nvSpPr>
          <p:cNvPr id="21" name="TextBox 20">
            <a:extLst>
              <a:ext uri="{FF2B5EF4-FFF2-40B4-BE49-F238E27FC236}">
                <a16:creationId xmlns:a16="http://schemas.microsoft.com/office/drawing/2014/main" id="{0B54D384-A2A4-437C-B266-3379F3A53977}"/>
              </a:ext>
            </a:extLst>
          </p:cNvPr>
          <p:cNvSpPr txBox="1"/>
          <p:nvPr/>
        </p:nvSpPr>
        <p:spPr>
          <a:xfrm>
            <a:off x="546396" y="2288838"/>
            <a:ext cx="8345904" cy="369332"/>
          </a:xfrm>
          <a:prstGeom prst="rect">
            <a:avLst/>
          </a:prstGeom>
          <a:noFill/>
        </p:spPr>
        <p:txBody>
          <a:bodyPr wrap="square">
            <a:spAutoFit/>
          </a:bodyPr>
          <a:lstStyle/>
          <a:p>
            <a:r>
              <a:rPr lang="en-AU" dirty="0"/>
              <a:t>- Currently working with a tech company regarding commercialization   </a:t>
            </a:r>
          </a:p>
        </p:txBody>
      </p:sp>
      <p:sp>
        <p:nvSpPr>
          <p:cNvPr id="22" name="TextBox 21">
            <a:extLst>
              <a:ext uri="{FF2B5EF4-FFF2-40B4-BE49-F238E27FC236}">
                <a16:creationId xmlns:a16="http://schemas.microsoft.com/office/drawing/2014/main" id="{15A66A62-FA34-4C09-923E-234E46F2EEEC}"/>
              </a:ext>
            </a:extLst>
          </p:cNvPr>
          <p:cNvSpPr txBox="1"/>
          <p:nvPr/>
        </p:nvSpPr>
        <p:spPr>
          <a:xfrm>
            <a:off x="546396" y="2782669"/>
            <a:ext cx="7041520" cy="369332"/>
          </a:xfrm>
          <a:prstGeom prst="rect">
            <a:avLst/>
          </a:prstGeom>
          <a:noFill/>
        </p:spPr>
        <p:txBody>
          <a:bodyPr wrap="square">
            <a:spAutoFit/>
          </a:bodyPr>
          <a:lstStyle/>
          <a:p>
            <a:r>
              <a:rPr lang="en-AU" dirty="0"/>
              <a:t>- A commercialization pipeline that has been suggested for CLOTS: </a:t>
            </a:r>
          </a:p>
        </p:txBody>
      </p:sp>
      <p:pic>
        <p:nvPicPr>
          <p:cNvPr id="2" name="Picture 1">
            <a:extLst>
              <a:ext uri="{FF2B5EF4-FFF2-40B4-BE49-F238E27FC236}">
                <a16:creationId xmlns:a16="http://schemas.microsoft.com/office/drawing/2014/main" id="{6FBCEE42-8E9E-454F-BDA3-9F8CE29CA4FC}"/>
              </a:ext>
            </a:extLst>
          </p:cNvPr>
          <p:cNvPicPr>
            <a:picLocks noChangeAspect="1"/>
          </p:cNvPicPr>
          <p:nvPr/>
        </p:nvPicPr>
        <p:blipFill>
          <a:blip r:embed="rId2"/>
          <a:stretch>
            <a:fillRect/>
          </a:stretch>
        </p:blipFill>
        <p:spPr>
          <a:xfrm>
            <a:off x="962526" y="3152002"/>
            <a:ext cx="9723812" cy="3062964"/>
          </a:xfrm>
          <a:prstGeom prst="rect">
            <a:avLst/>
          </a:prstGeom>
        </p:spPr>
      </p:pic>
      <p:grpSp>
        <p:nvGrpSpPr>
          <p:cNvPr id="23" name="Group 22">
            <a:extLst>
              <a:ext uri="{FF2B5EF4-FFF2-40B4-BE49-F238E27FC236}">
                <a16:creationId xmlns:a16="http://schemas.microsoft.com/office/drawing/2014/main" id="{4F031F6A-B44B-4A36-B4CB-0C3129D82FD5}"/>
              </a:ext>
            </a:extLst>
          </p:cNvPr>
          <p:cNvGrpSpPr/>
          <p:nvPr/>
        </p:nvGrpSpPr>
        <p:grpSpPr>
          <a:xfrm>
            <a:off x="5835721" y="5954541"/>
            <a:ext cx="4901470" cy="809799"/>
            <a:chOff x="5835721" y="5954541"/>
            <a:chExt cx="4901470" cy="809799"/>
          </a:xfrm>
        </p:grpSpPr>
        <p:pic>
          <p:nvPicPr>
            <p:cNvPr id="24" name="Picture 23">
              <a:extLst>
                <a:ext uri="{FF2B5EF4-FFF2-40B4-BE49-F238E27FC236}">
                  <a16:creationId xmlns:a16="http://schemas.microsoft.com/office/drawing/2014/main" id="{2FD22172-4CE0-4995-8481-4AB4024E3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750B4B76-30AD-40BD-B4AA-1EB75DECFC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6" name="Picture 2" descr="ACIS 2022">
              <a:extLst>
                <a:ext uri="{FF2B5EF4-FFF2-40B4-BE49-F238E27FC236}">
                  <a16:creationId xmlns:a16="http://schemas.microsoft.com/office/drawing/2014/main" id="{C63C4AC9-3203-4197-9B00-D10F5052D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799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7CBC3F8-F605-43BF-82AC-D52EFCE1E932}"/>
              </a:ext>
            </a:extLst>
          </p:cNvPr>
          <p:cNvSpPr/>
          <p:nvPr/>
        </p:nvSpPr>
        <p:spPr>
          <a:xfrm>
            <a:off x="6739847" y="3513762"/>
            <a:ext cx="972621"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D1FED860-2694-4A9B-B359-79C8FF1C5954}"/>
              </a:ext>
            </a:extLst>
          </p:cNvPr>
          <p:cNvSpPr>
            <a:spLocks noGrp="1"/>
          </p:cNvSpPr>
          <p:nvPr>
            <p:ph type="ctrTitle"/>
          </p:nvPr>
        </p:nvSpPr>
        <p:spPr>
          <a:xfrm>
            <a:off x="478989" y="876896"/>
            <a:ext cx="11189792" cy="1077218"/>
          </a:xfrm>
        </p:spPr>
        <p:txBody>
          <a:bodyPr/>
          <a:lstStyle/>
          <a:p>
            <a:pPr>
              <a:lnSpc>
                <a:spcPct val="100000"/>
              </a:lnSpc>
            </a:pPr>
            <a:r>
              <a:rPr lang="en-AU" sz="3200" dirty="0"/>
              <a:t>Designing Mobile Clinical Decision Support Systems: Lessons from the CLOTS Study</a:t>
            </a:r>
            <a:endParaRPr lang="en-US" dirty="0"/>
          </a:p>
        </p:txBody>
      </p:sp>
      <p:sp>
        <p:nvSpPr>
          <p:cNvPr id="7" name="Subtitle 6">
            <a:extLst>
              <a:ext uri="{FF2B5EF4-FFF2-40B4-BE49-F238E27FC236}">
                <a16:creationId xmlns:a16="http://schemas.microsoft.com/office/drawing/2014/main" id="{F8D5FC20-8C6D-4169-9F7B-165C3208FC42}"/>
              </a:ext>
            </a:extLst>
          </p:cNvPr>
          <p:cNvSpPr>
            <a:spLocks noGrp="1"/>
          </p:cNvSpPr>
          <p:nvPr>
            <p:ph type="subTitle" idx="1"/>
          </p:nvPr>
        </p:nvSpPr>
        <p:spPr>
          <a:xfrm>
            <a:off x="415971" y="2110898"/>
            <a:ext cx="5665720" cy="382001"/>
          </a:xfrm>
        </p:spPr>
        <p:txBody>
          <a:bodyPr/>
          <a:lstStyle/>
          <a:p>
            <a:r>
              <a:rPr lang="en-US" sz="2200" dirty="0"/>
              <a:t>Nalika Ulapane</a:t>
            </a:r>
            <a:r>
              <a:rPr lang="en-US" sz="2200" baseline="30000" dirty="0"/>
              <a:t>1</a:t>
            </a:r>
            <a:r>
              <a:rPr lang="en-US" sz="2200" dirty="0"/>
              <a:t>, Nilmini Wickramasinghe</a:t>
            </a:r>
            <a:r>
              <a:rPr lang="en-US" sz="2200" baseline="30000" dirty="0"/>
              <a:t>1</a:t>
            </a:r>
            <a:r>
              <a:rPr lang="en-US" sz="2200" dirty="0"/>
              <a:t>, and Kate Burbury</a:t>
            </a:r>
            <a:r>
              <a:rPr lang="en-US" sz="2200" baseline="30000" dirty="0"/>
              <a:t>2</a:t>
            </a:r>
            <a:endParaRPr lang="en-US" sz="2200" dirty="0"/>
          </a:p>
        </p:txBody>
      </p:sp>
      <p:pic>
        <p:nvPicPr>
          <p:cNvPr id="12" name="Picture 11">
            <a:extLst>
              <a:ext uri="{FF2B5EF4-FFF2-40B4-BE49-F238E27FC236}">
                <a16:creationId xmlns:a16="http://schemas.microsoft.com/office/drawing/2014/main" id="{062480BA-05DA-44BC-A601-29C84EC76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650" y="5584031"/>
            <a:ext cx="2587700" cy="783941"/>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E694B372-72A2-432D-9976-82EB1A41F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1142" y="5595875"/>
            <a:ext cx="2032767" cy="772097"/>
          </a:xfrm>
          <a:prstGeom prst="rect">
            <a:avLst/>
          </a:prstGeom>
        </p:spPr>
      </p:pic>
      <p:pic>
        <p:nvPicPr>
          <p:cNvPr id="11" name="Picture 2" descr="ACIS 2022">
            <a:extLst>
              <a:ext uri="{FF2B5EF4-FFF2-40B4-BE49-F238E27FC236}">
                <a16:creationId xmlns:a16="http://schemas.microsoft.com/office/drawing/2014/main" id="{675B6868-66A9-4A48-A886-5929FDC0B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468" y="5364504"/>
            <a:ext cx="1358882" cy="12229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5F35EC5-D221-4903-A360-E53F036226DD}"/>
              </a:ext>
            </a:extLst>
          </p:cNvPr>
          <p:cNvSpPr txBox="1"/>
          <p:nvPr/>
        </p:nvSpPr>
        <p:spPr>
          <a:xfrm>
            <a:off x="5903495" y="2166552"/>
            <a:ext cx="6068267" cy="1754326"/>
          </a:xfrm>
          <a:prstGeom prst="rect">
            <a:avLst/>
          </a:prstGeom>
          <a:noFill/>
        </p:spPr>
        <p:txBody>
          <a:bodyPr wrap="square">
            <a:spAutoFit/>
          </a:bodyPr>
          <a:lstStyle/>
          <a:p>
            <a:r>
              <a:rPr lang="en-AU" dirty="0"/>
              <a:t>Acknowledgment: An outcome from the DHCRC-055 project funded by the Digital Health CRC Limited, the Peter MacCallum Cancer Centre, and the Swinburne University of Technology, Australia. Digital Health CRC Limited is funded under the Commonwealth Government’s Cooperative Research Centres Program.</a:t>
            </a:r>
            <a:endParaRPr lang="en-US" dirty="0"/>
          </a:p>
        </p:txBody>
      </p:sp>
      <p:sp>
        <p:nvSpPr>
          <p:cNvPr id="16" name="TextBox 15">
            <a:extLst>
              <a:ext uri="{FF2B5EF4-FFF2-40B4-BE49-F238E27FC236}">
                <a16:creationId xmlns:a16="http://schemas.microsoft.com/office/drawing/2014/main" id="{930FF069-7992-4DE8-BD0A-41A7FAFBB88F}"/>
              </a:ext>
            </a:extLst>
          </p:cNvPr>
          <p:cNvSpPr txBox="1"/>
          <p:nvPr/>
        </p:nvSpPr>
        <p:spPr>
          <a:xfrm>
            <a:off x="447868" y="2878845"/>
            <a:ext cx="4286099" cy="369332"/>
          </a:xfrm>
          <a:prstGeom prst="rect">
            <a:avLst/>
          </a:prstGeom>
          <a:noFill/>
        </p:spPr>
        <p:txBody>
          <a:bodyPr wrap="square">
            <a:spAutoFit/>
          </a:bodyPr>
          <a:lstStyle/>
          <a:p>
            <a:r>
              <a:rPr lang="en-AU" sz="1800" b="0" baseline="30000" dirty="0"/>
              <a:t>1 </a:t>
            </a:r>
            <a:r>
              <a:rPr lang="en-AU" sz="1800" b="0" dirty="0"/>
              <a:t>Swinburne University of Technology</a:t>
            </a:r>
          </a:p>
        </p:txBody>
      </p:sp>
      <p:sp>
        <p:nvSpPr>
          <p:cNvPr id="18" name="TextBox 17">
            <a:extLst>
              <a:ext uri="{FF2B5EF4-FFF2-40B4-BE49-F238E27FC236}">
                <a16:creationId xmlns:a16="http://schemas.microsoft.com/office/drawing/2014/main" id="{0ADE15A5-CD4D-40AD-9ACC-845AB592F898}"/>
              </a:ext>
            </a:extLst>
          </p:cNvPr>
          <p:cNvSpPr txBox="1"/>
          <p:nvPr/>
        </p:nvSpPr>
        <p:spPr>
          <a:xfrm>
            <a:off x="442781" y="3339376"/>
            <a:ext cx="6806628" cy="369332"/>
          </a:xfrm>
          <a:prstGeom prst="rect">
            <a:avLst/>
          </a:prstGeom>
          <a:noFill/>
        </p:spPr>
        <p:txBody>
          <a:bodyPr wrap="square">
            <a:spAutoFit/>
          </a:bodyPr>
          <a:lstStyle/>
          <a:p>
            <a:r>
              <a:rPr lang="en-AU" sz="1800" baseline="30000" dirty="0"/>
              <a:t>2 </a:t>
            </a:r>
            <a:r>
              <a:rPr lang="en-AU" sz="1800" dirty="0"/>
              <a:t>Peter MacCallum Cancer Centre</a:t>
            </a:r>
          </a:p>
        </p:txBody>
      </p:sp>
      <p:sp>
        <p:nvSpPr>
          <p:cNvPr id="22" name="TextBox 21">
            <a:extLst>
              <a:ext uri="{FF2B5EF4-FFF2-40B4-BE49-F238E27FC236}">
                <a16:creationId xmlns:a16="http://schemas.microsoft.com/office/drawing/2014/main" id="{08CA26E7-8244-43A2-AD18-49D34C0B8821}"/>
              </a:ext>
            </a:extLst>
          </p:cNvPr>
          <p:cNvSpPr txBox="1"/>
          <p:nvPr/>
        </p:nvSpPr>
        <p:spPr>
          <a:xfrm>
            <a:off x="430280" y="5175160"/>
            <a:ext cx="6097712" cy="369332"/>
          </a:xfrm>
          <a:prstGeom prst="rect">
            <a:avLst/>
          </a:prstGeom>
          <a:noFill/>
        </p:spPr>
        <p:txBody>
          <a:bodyPr wrap="square">
            <a:spAutoFit/>
          </a:bodyPr>
          <a:lstStyle/>
          <a:p>
            <a:r>
              <a:rPr lang="en-AU" b="1" dirty="0"/>
              <a:t>ACIS 2022 | 4-7 December, 2022 | Melbourne</a:t>
            </a:r>
          </a:p>
        </p:txBody>
      </p:sp>
      <p:sp>
        <p:nvSpPr>
          <p:cNvPr id="27" name="TextBox 26">
            <a:extLst>
              <a:ext uri="{FF2B5EF4-FFF2-40B4-BE49-F238E27FC236}">
                <a16:creationId xmlns:a16="http://schemas.microsoft.com/office/drawing/2014/main" id="{E4EC3652-972B-4EE5-A54D-690926934771}"/>
              </a:ext>
            </a:extLst>
          </p:cNvPr>
          <p:cNvSpPr txBox="1"/>
          <p:nvPr/>
        </p:nvSpPr>
        <p:spPr>
          <a:xfrm>
            <a:off x="415971" y="4152249"/>
            <a:ext cx="7282189" cy="646331"/>
          </a:xfrm>
          <a:prstGeom prst="rect">
            <a:avLst/>
          </a:prstGeom>
          <a:noFill/>
        </p:spPr>
        <p:txBody>
          <a:bodyPr wrap="square">
            <a:spAutoFit/>
          </a:bodyPr>
          <a:lstStyle/>
          <a:p>
            <a:r>
              <a:rPr lang="en-US" sz="1800" dirty="0"/>
              <a:t>Correspondence: </a:t>
            </a:r>
            <a:r>
              <a:rPr lang="en-US" sz="1800" dirty="0">
                <a:hlinkClick r:id="rId5"/>
              </a:rPr>
              <a:t>nilmini.work@gmail.com</a:t>
            </a:r>
            <a:r>
              <a:rPr lang="en-US" sz="1800" dirty="0"/>
              <a:t> or </a:t>
            </a:r>
            <a:r>
              <a:rPr lang="en-US" sz="1800" dirty="0">
                <a:hlinkClick r:id="rId6"/>
              </a:rPr>
              <a:t>nwickramasinghe@swin.edu.au</a:t>
            </a:r>
            <a:r>
              <a:rPr lang="en-US" sz="1800" dirty="0"/>
              <a:t>    </a:t>
            </a:r>
            <a:endParaRPr lang="en-AU" sz="1800" dirty="0">
              <a:solidFill>
                <a:srgbClr val="C49D1C"/>
              </a:solidFill>
            </a:endParaRPr>
          </a:p>
        </p:txBody>
      </p:sp>
      <p:sp>
        <p:nvSpPr>
          <p:cNvPr id="13" name="Title 5">
            <a:extLst>
              <a:ext uri="{FF2B5EF4-FFF2-40B4-BE49-F238E27FC236}">
                <a16:creationId xmlns:a16="http://schemas.microsoft.com/office/drawing/2014/main" id="{368E280E-9BC7-4A2B-9044-512ACC7E81AB}"/>
              </a:ext>
            </a:extLst>
          </p:cNvPr>
          <p:cNvSpPr txBox="1">
            <a:spLocks/>
          </p:cNvSpPr>
          <p:nvPr/>
        </p:nvSpPr>
        <p:spPr>
          <a:xfrm>
            <a:off x="5903495" y="4213615"/>
            <a:ext cx="4037280" cy="938719"/>
          </a:xfrm>
          <a:prstGeom prst="rect">
            <a:avLst/>
          </a:prstGeom>
        </p:spPr>
        <p:txBody>
          <a:bodyPr wrap="square" anchor="t" anchorCtr="0">
            <a:spAutoFit/>
          </a:bodyPr>
          <a:lstStyle>
            <a:lvl1pPr algn="l" defTabSz="914400" rtl="0" eaLnBrk="1" latinLnBrk="0" hangingPunct="1">
              <a:lnSpc>
                <a:spcPts val="6620"/>
              </a:lnSpc>
              <a:spcBef>
                <a:spcPct val="0"/>
              </a:spcBef>
              <a:buNone/>
              <a:defRPr sz="5400" b="0" i="0" kern="1200" cap="none" baseline="0">
                <a:solidFill>
                  <a:srgbClr val="000000"/>
                </a:solidFill>
                <a:latin typeface="Barlow Light" pitchFamily="2" charset="77"/>
                <a:ea typeface="DIN 2014 Light" panose="020B0404020202020204" pitchFamily="34" charset="77"/>
                <a:cs typeface="+mj-cs"/>
              </a:defRPr>
            </a:lvl1pPr>
          </a:lstStyle>
          <a:p>
            <a:r>
              <a:rPr lang="en-US" sz="6600" dirty="0"/>
              <a:t>Thank You</a:t>
            </a:r>
          </a:p>
        </p:txBody>
      </p:sp>
    </p:spTree>
    <p:extLst>
      <p:ext uri="{BB962C8B-B14F-4D97-AF65-F5344CB8AC3E}">
        <p14:creationId xmlns:p14="http://schemas.microsoft.com/office/powerpoint/2010/main" val="222413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F77D1D-4028-4685-9086-1246C528B806}"/>
              </a:ext>
            </a:extLst>
          </p:cNvPr>
          <p:cNvSpPr>
            <a:spLocks noGrp="1"/>
          </p:cNvSpPr>
          <p:nvPr>
            <p:ph type="ctrTitle"/>
          </p:nvPr>
        </p:nvSpPr>
        <p:spPr/>
        <p:txBody>
          <a:bodyPr/>
          <a:lstStyle/>
          <a:p>
            <a:r>
              <a:rPr lang="en-US" dirty="0"/>
              <a:t>Agenda</a:t>
            </a:r>
          </a:p>
        </p:txBody>
      </p:sp>
      <p:sp>
        <p:nvSpPr>
          <p:cNvPr id="6" name="Text Placeholder 19">
            <a:extLst>
              <a:ext uri="{FF2B5EF4-FFF2-40B4-BE49-F238E27FC236}">
                <a16:creationId xmlns:a16="http://schemas.microsoft.com/office/drawing/2014/main" id="{0EEC4DF4-D1AD-7A45-98B8-952437C43BE8}"/>
              </a:ext>
            </a:extLst>
          </p:cNvPr>
          <p:cNvSpPr txBox="1">
            <a:spLocks/>
          </p:cNvSpPr>
          <p:nvPr/>
        </p:nvSpPr>
        <p:spPr>
          <a:xfrm>
            <a:off x="430280" y="1272357"/>
            <a:ext cx="7586378" cy="5290721"/>
          </a:xfrm>
          <a:prstGeom prst="rect">
            <a:avLst/>
          </a:prstGeom>
        </p:spPr>
        <p:txBody>
          <a:bodyPr numCol="1" spcCol="457200"/>
          <a:lstStyle>
            <a:lvl1pPr marL="228600" indent="-228600" algn="l" defTabSz="914400" rtl="0" eaLnBrk="1" latinLnBrk="0" hangingPunct="1">
              <a:lnSpc>
                <a:spcPct val="90000"/>
              </a:lnSpc>
              <a:spcBef>
                <a:spcPts val="1000"/>
              </a:spcBef>
              <a:buFont typeface="Open Sans" panose="020B0606030504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Open Sans Light" panose="020B0306030504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Open Sans" panose="020B0606030504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Open Sans Light" panose="020B0306030504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Open Sans Light" panose="020B0306030504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lnSpc>
                <a:spcPct val="150000"/>
              </a:lnSpc>
              <a:buFont typeface="Arial" panose="020B0604020202020204" pitchFamily="34" charset="0"/>
              <a:buChar char="•"/>
            </a:pPr>
            <a:r>
              <a:rPr lang="en-US" sz="1800" dirty="0">
                <a:solidFill>
                  <a:srgbClr val="343638"/>
                </a:solidFill>
              </a:rPr>
              <a:t>Motivation (&amp; Background) </a:t>
            </a:r>
          </a:p>
          <a:p>
            <a:pPr marL="171450" lvl="1" indent="-171450">
              <a:lnSpc>
                <a:spcPct val="150000"/>
              </a:lnSpc>
              <a:buFont typeface="Arial" panose="020B0604020202020204" pitchFamily="34" charset="0"/>
              <a:buChar char="•"/>
            </a:pPr>
            <a:r>
              <a:rPr lang="en-US" sz="1800" dirty="0">
                <a:solidFill>
                  <a:srgbClr val="343638"/>
                </a:solidFill>
              </a:rPr>
              <a:t>Healthcare Focus </a:t>
            </a:r>
          </a:p>
          <a:p>
            <a:pPr marL="171450" lvl="1" indent="-171450">
              <a:lnSpc>
                <a:spcPct val="150000"/>
              </a:lnSpc>
              <a:buFont typeface="Arial" panose="020B0604020202020204" pitchFamily="34" charset="0"/>
              <a:buChar char="•"/>
            </a:pPr>
            <a:r>
              <a:rPr lang="en-US" sz="1800" dirty="0">
                <a:solidFill>
                  <a:srgbClr val="343638"/>
                </a:solidFill>
              </a:rPr>
              <a:t>Our Intervention &amp; Impact: The CLOTS App</a:t>
            </a:r>
          </a:p>
          <a:p>
            <a:pPr marL="171450" lvl="1" indent="-171450">
              <a:lnSpc>
                <a:spcPct val="150000"/>
              </a:lnSpc>
              <a:buFont typeface="Arial" panose="020B0604020202020204" pitchFamily="34" charset="0"/>
              <a:buChar char="•"/>
            </a:pPr>
            <a:r>
              <a:rPr lang="en-US" sz="1800" dirty="0">
                <a:solidFill>
                  <a:srgbClr val="343638"/>
                </a:solidFill>
              </a:rPr>
              <a:t>Our Work</a:t>
            </a:r>
          </a:p>
          <a:p>
            <a:pPr marL="171450" lvl="1" indent="-171450">
              <a:lnSpc>
                <a:spcPct val="150000"/>
              </a:lnSpc>
              <a:buFont typeface="Arial" panose="020B0604020202020204" pitchFamily="34" charset="0"/>
              <a:buChar char="•"/>
            </a:pPr>
            <a:r>
              <a:rPr lang="en-US" sz="1800" dirty="0">
                <a:solidFill>
                  <a:srgbClr val="343638"/>
                </a:solidFill>
              </a:rPr>
              <a:t>Current Developments </a:t>
            </a:r>
          </a:p>
          <a:p>
            <a:pPr marL="171450" lvl="1" indent="-171450">
              <a:lnSpc>
                <a:spcPct val="150000"/>
              </a:lnSpc>
              <a:buFont typeface="Arial" panose="020B0604020202020204" pitchFamily="34" charset="0"/>
              <a:buChar char="•"/>
            </a:pPr>
            <a:r>
              <a:rPr lang="en-US" sz="1800" dirty="0">
                <a:solidFill>
                  <a:srgbClr val="343638"/>
                </a:solidFill>
              </a:rPr>
              <a:t>Concluding Remarks &amp; Future Work</a:t>
            </a:r>
            <a:endParaRPr lang="en-AU" sz="1800" dirty="0">
              <a:solidFill>
                <a:srgbClr val="343638"/>
              </a:solidFill>
            </a:endParaRPr>
          </a:p>
        </p:txBody>
      </p:sp>
      <p:sp>
        <p:nvSpPr>
          <p:cNvPr id="4" name="Text Placeholder 11">
            <a:extLst>
              <a:ext uri="{FF2B5EF4-FFF2-40B4-BE49-F238E27FC236}">
                <a16:creationId xmlns:a16="http://schemas.microsoft.com/office/drawing/2014/main" id="{A2F1528A-EC33-4B44-B290-69B3AAE10FCD}"/>
              </a:ext>
            </a:extLst>
          </p:cNvPr>
          <p:cNvSpPr txBox="1">
            <a:spLocks/>
          </p:cNvSpPr>
          <p:nvPr/>
        </p:nvSpPr>
        <p:spPr>
          <a:xfrm>
            <a:off x="430280" y="6335873"/>
            <a:ext cx="1576319" cy="2492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Slide 1 of 14</a:t>
            </a:r>
          </a:p>
        </p:txBody>
      </p:sp>
      <p:grpSp>
        <p:nvGrpSpPr>
          <p:cNvPr id="3" name="Group 2">
            <a:extLst>
              <a:ext uri="{FF2B5EF4-FFF2-40B4-BE49-F238E27FC236}">
                <a16:creationId xmlns:a16="http://schemas.microsoft.com/office/drawing/2014/main" id="{32EE6DAE-055C-4484-923F-DFE9A52403E5}"/>
              </a:ext>
            </a:extLst>
          </p:cNvPr>
          <p:cNvGrpSpPr/>
          <p:nvPr/>
        </p:nvGrpSpPr>
        <p:grpSpPr>
          <a:xfrm>
            <a:off x="5835721" y="5954541"/>
            <a:ext cx="4901470" cy="809799"/>
            <a:chOff x="5835721" y="5954541"/>
            <a:chExt cx="4901470" cy="809799"/>
          </a:xfrm>
        </p:grpSpPr>
        <p:pic>
          <p:nvPicPr>
            <p:cNvPr id="9" name="Picture 8">
              <a:extLst>
                <a:ext uri="{FF2B5EF4-FFF2-40B4-BE49-F238E27FC236}">
                  <a16:creationId xmlns:a16="http://schemas.microsoft.com/office/drawing/2014/main" id="{3F41609D-8C1B-4918-AF05-61305826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B4DBB46F-1F89-4CC5-8621-A717BEED7F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11" name="Picture 2" descr="ACIS 2022">
              <a:extLst>
                <a:ext uri="{FF2B5EF4-FFF2-40B4-BE49-F238E27FC236}">
                  <a16:creationId xmlns:a16="http://schemas.microsoft.com/office/drawing/2014/main" id="{F2432177-ED3E-4EFA-897F-8115AA96B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960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538ACBC-50AE-4A7A-9DC6-81D1E4F7ED7F}"/>
              </a:ext>
            </a:extLst>
          </p:cNvPr>
          <p:cNvSpPr>
            <a:spLocks noGrp="1"/>
          </p:cNvSpPr>
          <p:nvPr>
            <p:ph type="body" sz="quarter" idx="11"/>
          </p:nvPr>
        </p:nvSpPr>
        <p:spPr>
          <a:xfrm>
            <a:off x="430281" y="6335873"/>
            <a:ext cx="1009052" cy="249237"/>
          </a:xfrm>
        </p:spPr>
        <p:txBody>
          <a:bodyPr/>
          <a:lstStyle/>
          <a:p>
            <a:r>
              <a:rPr lang="en-US" sz="1000" dirty="0"/>
              <a:t>Slide 2 of 14</a:t>
            </a:r>
          </a:p>
        </p:txBody>
      </p:sp>
      <p:sp>
        <p:nvSpPr>
          <p:cNvPr id="6" name="TextBox 5">
            <a:extLst>
              <a:ext uri="{FF2B5EF4-FFF2-40B4-BE49-F238E27FC236}">
                <a16:creationId xmlns:a16="http://schemas.microsoft.com/office/drawing/2014/main" id="{E6950C5E-2A26-4C10-B57A-4A896545A377}"/>
              </a:ext>
            </a:extLst>
          </p:cNvPr>
          <p:cNvSpPr txBox="1"/>
          <p:nvPr/>
        </p:nvSpPr>
        <p:spPr>
          <a:xfrm>
            <a:off x="430281" y="446541"/>
            <a:ext cx="9780519" cy="584775"/>
          </a:xfrm>
          <a:prstGeom prst="rect">
            <a:avLst/>
          </a:prstGeom>
          <a:noFill/>
        </p:spPr>
        <p:txBody>
          <a:bodyPr wrap="square">
            <a:spAutoFit/>
          </a:bodyPr>
          <a:lstStyle/>
          <a:p>
            <a:r>
              <a:rPr lang="en-US" sz="3200" b="1" dirty="0"/>
              <a:t>Motivation</a:t>
            </a:r>
            <a:endParaRPr lang="en-US" dirty="0"/>
          </a:p>
        </p:txBody>
      </p:sp>
      <p:grpSp>
        <p:nvGrpSpPr>
          <p:cNvPr id="2" name="Group 1">
            <a:extLst>
              <a:ext uri="{FF2B5EF4-FFF2-40B4-BE49-F238E27FC236}">
                <a16:creationId xmlns:a16="http://schemas.microsoft.com/office/drawing/2014/main" id="{176581B9-93C3-42CB-AA23-F641AD12D7AA}"/>
              </a:ext>
            </a:extLst>
          </p:cNvPr>
          <p:cNvGrpSpPr/>
          <p:nvPr/>
        </p:nvGrpSpPr>
        <p:grpSpPr>
          <a:xfrm>
            <a:off x="435581" y="1044769"/>
            <a:ext cx="11336831" cy="4836995"/>
            <a:chOff x="435581" y="1394085"/>
            <a:chExt cx="11336831" cy="4836995"/>
          </a:xfrm>
        </p:grpSpPr>
        <p:pic>
          <p:nvPicPr>
            <p:cNvPr id="4" name="Picture 3">
              <a:extLst>
                <a:ext uri="{FF2B5EF4-FFF2-40B4-BE49-F238E27FC236}">
                  <a16:creationId xmlns:a16="http://schemas.microsoft.com/office/drawing/2014/main" id="{AEB7CAF6-CCFF-45BB-980E-72011D8706A5}"/>
                </a:ext>
              </a:extLst>
            </p:cNvPr>
            <p:cNvPicPr>
              <a:picLocks noChangeAspect="1"/>
            </p:cNvPicPr>
            <p:nvPr/>
          </p:nvPicPr>
          <p:blipFill>
            <a:blip r:embed="rId3"/>
            <a:stretch>
              <a:fillRect/>
            </a:stretch>
          </p:blipFill>
          <p:spPr>
            <a:xfrm>
              <a:off x="3539712" y="2168073"/>
              <a:ext cx="4876800" cy="3215640"/>
            </a:xfrm>
            <a:prstGeom prst="rect">
              <a:avLst/>
            </a:prstGeom>
          </p:spPr>
        </p:pic>
        <p:grpSp>
          <p:nvGrpSpPr>
            <p:cNvPr id="5" name="Group 4">
              <a:extLst>
                <a:ext uri="{FF2B5EF4-FFF2-40B4-BE49-F238E27FC236}">
                  <a16:creationId xmlns:a16="http://schemas.microsoft.com/office/drawing/2014/main" id="{6832D2BA-5418-47D8-A79E-7ABF8698C9AF}"/>
                </a:ext>
              </a:extLst>
            </p:cNvPr>
            <p:cNvGrpSpPr/>
            <p:nvPr/>
          </p:nvGrpSpPr>
          <p:grpSpPr>
            <a:xfrm>
              <a:off x="435581" y="1488623"/>
              <a:ext cx="3028918" cy="4489363"/>
              <a:chOff x="299562" y="1416707"/>
              <a:chExt cx="3028918" cy="4489363"/>
            </a:xfrm>
          </p:grpSpPr>
          <p:sp>
            <p:nvSpPr>
              <p:cNvPr id="8" name="Rectangle: Rounded Corners 7">
                <a:extLst>
                  <a:ext uri="{FF2B5EF4-FFF2-40B4-BE49-F238E27FC236}">
                    <a16:creationId xmlns:a16="http://schemas.microsoft.com/office/drawing/2014/main" id="{E2412403-CF84-4D64-AA5F-0711908D722E}"/>
                  </a:ext>
                </a:extLst>
              </p:cNvPr>
              <p:cNvSpPr/>
              <p:nvPr/>
            </p:nvSpPr>
            <p:spPr>
              <a:xfrm>
                <a:off x="324766" y="1416707"/>
                <a:ext cx="3003714" cy="446050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 Placeholder 2">
                <a:extLst>
                  <a:ext uri="{FF2B5EF4-FFF2-40B4-BE49-F238E27FC236}">
                    <a16:creationId xmlns:a16="http://schemas.microsoft.com/office/drawing/2014/main" id="{75EF932A-A8F7-4228-9AEC-728341417F8C}"/>
                  </a:ext>
                </a:extLst>
              </p:cNvPr>
              <p:cNvSpPr txBox="1">
                <a:spLocks/>
              </p:cNvSpPr>
              <p:nvPr/>
            </p:nvSpPr>
            <p:spPr>
              <a:xfrm>
                <a:off x="398104" y="1456191"/>
                <a:ext cx="2866342" cy="117471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200" b="1" dirty="0">
                    <a:solidFill>
                      <a:schemeClr val="tx1"/>
                    </a:solidFill>
                    <a:latin typeface="Helvetica" panose="020B0604020202020204" pitchFamily="34" charset="0"/>
                    <a:ea typeface="Calibri" panose="020F0502020204030204" pitchFamily="34" charset="0"/>
                    <a:cs typeface="Helvetica" panose="020B0604020202020204" pitchFamily="34" charset="0"/>
                  </a:rPr>
                  <a:t>Opportunities &amp; </a:t>
                </a:r>
              </a:p>
              <a:p>
                <a:r>
                  <a:rPr lang="en-GB" sz="2200" b="1" dirty="0">
                    <a:solidFill>
                      <a:schemeClr val="tx1"/>
                    </a:solidFill>
                    <a:latin typeface="Helvetica" panose="020B0604020202020204" pitchFamily="34" charset="0"/>
                    <a:ea typeface="Calibri" panose="020F0502020204030204" pitchFamily="34" charset="0"/>
                    <a:cs typeface="Helvetica" panose="020B0604020202020204" pitchFamily="34" charset="0"/>
                  </a:rPr>
                  <a:t>Enablers</a:t>
                </a:r>
                <a:endParaRPr lang="en-AU" b="1" dirty="0"/>
              </a:p>
              <a:p>
                <a:pPr marL="342900" indent="-342900">
                  <a:buFont typeface="Arial" panose="020B0604020202020204" pitchFamily="34" charset="0"/>
                  <a:buChar char="•"/>
                </a:pPr>
                <a:endParaRPr lang="en-AU" dirty="0"/>
              </a:p>
            </p:txBody>
          </p:sp>
          <p:sp>
            <p:nvSpPr>
              <p:cNvPr id="10" name="Text Placeholder 2">
                <a:extLst>
                  <a:ext uri="{FF2B5EF4-FFF2-40B4-BE49-F238E27FC236}">
                    <a16:creationId xmlns:a16="http://schemas.microsoft.com/office/drawing/2014/main" id="{A4BEAF8A-EDE9-451D-B588-910A8BC8169E}"/>
                  </a:ext>
                </a:extLst>
              </p:cNvPr>
              <p:cNvSpPr txBox="1">
                <a:spLocks/>
              </p:cNvSpPr>
              <p:nvPr/>
            </p:nvSpPr>
            <p:spPr>
              <a:xfrm>
                <a:off x="1151665" y="2485538"/>
                <a:ext cx="1099038"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ea typeface="Calibri" panose="020F0502020204030204" pitchFamily="34" charset="0"/>
                    <a:cs typeface="Helvetica" panose="020B0604020202020204" pitchFamily="34" charset="0"/>
                  </a:rPr>
                  <a:t>IoT</a:t>
                </a:r>
                <a:endParaRPr lang="en-AU" dirty="0">
                  <a:solidFill>
                    <a:srgbClr val="0070C0"/>
                  </a:solidFill>
                </a:endParaRPr>
              </a:p>
            </p:txBody>
          </p:sp>
          <p:sp>
            <p:nvSpPr>
              <p:cNvPr id="11" name="Text Placeholder 2">
                <a:extLst>
                  <a:ext uri="{FF2B5EF4-FFF2-40B4-BE49-F238E27FC236}">
                    <a16:creationId xmlns:a16="http://schemas.microsoft.com/office/drawing/2014/main" id="{97C8C128-C0A8-4B9E-AC7F-7B15289F4E35}"/>
                  </a:ext>
                </a:extLst>
              </p:cNvPr>
              <p:cNvSpPr txBox="1">
                <a:spLocks/>
              </p:cNvSpPr>
              <p:nvPr/>
            </p:nvSpPr>
            <p:spPr>
              <a:xfrm>
                <a:off x="503490" y="3002646"/>
                <a:ext cx="1099038"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ea typeface="Calibri" panose="020F0502020204030204" pitchFamily="34" charset="0"/>
                    <a:cs typeface="Helvetica" panose="020B0604020202020204" pitchFamily="34" charset="0"/>
                  </a:rPr>
                  <a:t>AI</a:t>
                </a:r>
                <a:endParaRPr lang="en-AU" dirty="0">
                  <a:solidFill>
                    <a:srgbClr val="0070C0"/>
                  </a:solidFill>
                </a:endParaRPr>
              </a:p>
            </p:txBody>
          </p:sp>
          <p:sp>
            <p:nvSpPr>
              <p:cNvPr id="12" name="Text Placeholder 2">
                <a:extLst>
                  <a:ext uri="{FF2B5EF4-FFF2-40B4-BE49-F238E27FC236}">
                    <a16:creationId xmlns:a16="http://schemas.microsoft.com/office/drawing/2014/main" id="{370C0217-1340-42ED-A1F7-B113237CA851}"/>
                  </a:ext>
                </a:extLst>
              </p:cNvPr>
              <p:cNvSpPr txBox="1">
                <a:spLocks/>
              </p:cNvSpPr>
              <p:nvPr/>
            </p:nvSpPr>
            <p:spPr>
              <a:xfrm>
                <a:off x="1846425" y="2900334"/>
                <a:ext cx="1099038"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cs typeface="Helvetica" panose="020B0604020202020204" pitchFamily="34" charset="0"/>
                  </a:rPr>
                  <a:t>ML</a:t>
                </a:r>
                <a:endParaRPr lang="en-AU" dirty="0">
                  <a:solidFill>
                    <a:srgbClr val="0070C0"/>
                  </a:solidFill>
                </a:endParaRPr>
              </a:p>
            </p:txBody>
          </p:sp>
          <p:sp>
            <p:nvSpPr>
              <p:cNvPr id="13" name="Text Placeholder 2">
                <a:extLst>
                  <a:ext uri="{FF2B5EF4-FFF2-40B4-BE49-F238E27FC236}">
                    <a16:creationId xmlns:a16="http://schemas.microsoft.com/office/drawing/2014/main" id="{4414593F-E58D-4BBF-9146-8B1C3BF4E769}"/>
                  </a:ext>
                </a:extLst>
              </p:cNvPr>
              <p:cNvSpPr txBox="1">
                <a:spLocks/>
              </p:cNvSpPr>
              <p:nvPr/>
            </p:nvSpPr>
            <p:spPr>
              <a:xfrm>
                <a:off x="299562" y="3740667"/>
                <a:ext cx="1330238"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cs typeface="Helvetica" panose="020B0604020202020204" pitchFamily="34" charset="0"/>
                  </a:rPr>
                  <a:t>eHealth</a:t>
                </a:r>
                <a:endParaRPr lang="en-AU" dirty="0">
                  <a:solidFill>
                    <a:srgbClr val="0070C0"/>
                  </a:solidFill>
                </a:endParaRPr>
              </a:p>
            </p:txBody>
          </p:sp>
          <p:sp>
            <p:nvSpPr>
              <p:cNvPr id="14" name="Text Placeholder 2">
                <a:extLst>
                  <a:ext uri="{FF2B5EF4-FFF2-40B4-BE49-F238E27FC236}">
                    <a16:creationId xmlns:a16="http://schemas.microsoft.com/office/drawing/2014/main" id="{835E3F02-8E6B-43B9-8693-C4842B962E0C}"/>
                  </a:ext>
                </a:extLst>
              </p:cNvPr>
              <p:cNvSpPr txBox="1">
                <a:spLocks/>
              </p:cNvSpPr>
              <p:nvPr/>
            </p:nvSpPr>
            <p:spPr>
              <a:xfrm>
                <a:off x="1777833" y="3655166"/>
                <a:ext cx="1330238"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cs typeface="Helvetica" panose="020B0604020202020204" pitchFamily="34" charset="0"/>
                  </a:rPr>
                  <a:t>mHealth</a:t>
                </a:r>
                <a:endParaRPr lang="en-AU" dirty="0">
                  <a:solidFill>
                    <a:srgbClr val="0070C0"/>
                  </a:solidFill>
                </a:endParaRPr>
              </a:p>
            </p:txBody>
          </p:sp>
          <p:sp>
            <p:nvSpPr>
              <p:cNvPr id="15" name="Text Placeholder 2">
                <a:extLst>
                  <a:ext uri="{FF2B5EF4-FFF2-40B4-BE49-F238E27FC236}">
                    <a16:creationId xmlns:a16="http://schemas.microsoft.com/office/drawing/2014/main" id="{2889C8CE-CC6A-4940-9E35-0C8130B88B6D}"/>
                  </a:ext>
                </a:extLst>
              </p:cNvPr>
              <p:cNvSpPr txBox="1">
                <a:spLocks/>
              </p:cNvSpPr>
              <p:nvPr/>
            </p:nvSpPr>
            <p:spPr>
              <a:xfrm>
                <a:off x="723224" y="4381679"/>
                <a:ext cx="1534504"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cs typeface="Helvetica" panose="020B0604020202020204" pitchFamily="34" charset="0"/>
                  </a:rPr>
                  <a:t>Telehealth</a:t>
                </a:r>
                <a:endParaRPr lang="en-AU" dirty="0">
                  <a:solidFill>
                    <a:srgbClr val="0070C0"/>
                  </a:solidFill>
                </a:endParaRPr>
              </a:p>
            </p:txBody>
          </p:sp>
          <p:sp>
            <p:nvSpPr>
              <p:cNvPr id="16" name="Text Placeholder 2">
                <a:extLst>
                  <a:ext uri="{FF2B5EF4-FFF2-40B4-BE49-F238E27FC236}">
                    <a16:creationId xmlns:a16="http://schemas.microsoft.com/office/drawing/2014/main" id="{78CA4072-FC9B-49CE-B93B-C8932377E8CB}"/>
                  </a:ext>
                </a:extLst>
              </p:cNvPr>
              <p:cNvSpPr txBox="1">
                <a:spLocks/>
              </p:cNvSpPr>
              <p:nvPr/>
            </p:nvSpPr>
            <p:spPr>
              <a:xfrm>
                <a:off x="1467887" y="4837652"/>
                <a:ext cx="1741359"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cs typeface="Helvetica" panose="020B0604020202020204" pitchFamily="34" charset="0"/>
                  </a:rPr>
                  <a:t>Industry 4.0</a:t>
                </a:r>
                <a:endParaRPr lang="en-AU" dirty="0">
                  <a:solidFill>
                    <a:srgbClr val="0070C0"/>
                  </a:solidFill>
                </a:endParaRPr>
              </a:p>
            </p:txBody>
          </p:sp>
          <p:sp>
            <p:nvSpPr>
              <p:cNvPr id="17" name="Text Placeholder 2">
                <a:extLst>
                  <a:ext uri="{FF2B5EF4-FFF2-40B4-BE49-F238E27FC236}">
                    <a16:creationId xmlns:a16="http://schemas.microsoft.com/office/drawing/2014/main" id="{FA0A2395-6693-4F6F-A2F4-833B7231D9AF}"/>
                  </a:ext>
                </a:extLst>
              </p:cNvPr>
              <p:cNvSpPr txBox="1">
                <a:spLocks/>
              </p:cNvSpPr>
              <p:nvPr/>
            </p:nvSpPr>
            <p:spPr>
              <a:xfrm>
                <a:off x="503490" y="5318714"/>
                <a:ext cx="2019893" cy="587356"/>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rgbClr val="0070C0"/>
                    </a:solidFill>
                    <a:latin typeface="Helvetica" panose="020B0604020202020204" pitchFamily="34" charset="0"/>
                    <a:cs typeface="Helvetica" panose="020B0604020202020204" pitchFamily="34" charset="0"/>
                  </a:rPr>
                  <a:t>Healthcare 4.0</a:t>
                </a:r>
                <a:endParaRPr lang="en-AU" dirty="0">
                  <a:solidFill>
                    <a:srgbClr val="0070C0"/>
                  </a:solidFill>
                </a:endParaRPr>
              </a:p>
            </p:txBody>
          </p:sp>
        </p:grpSp>
        <p:grpSp>
          <p:nvGrpSpPr>
            <p:cNvPr id="18" name="Group 17">
              <a:extLst>
                <a:ext uri="{FF2B5EF4-FFF2-40B4-BE49-F238E27FC236}">
                  <a16:creationId xmlns:a16="http://schemas.microsoft.com/office/drawing/2014/main" id="{BB564BFC-0ECE-4A7B-BE5E-61E962172DD5}"/>
                </a:ext>
              </a:extLst>
            </p:cNvPr>
            <p:cNvGrpSpPr/>
            <p:nvPr/>
          </p:nvGrpSpPr>
          <p:grpSpPr>
            <a:xfrm>
              <a:off x="8088122" y="1394085"/>
              <a:ext cx="3684290" cy="4836995"/>
              <a:chOff x="8118602" y="1416707"/>
              <a:chExt cx="3684290" cy="4836995"/>
            </a:xfrm>
          </p:grpSpPr>
          <p:sp>
            <p:nvSpPr>
              <p:cNvPr id="19" name="Rectangle: Rounded Corners 18">
                <a:extLst>
                  <a:ext uri="{FF2B5EF4-FFF2-40B4-BE49-F238E27FC236}">
                    <a16:creationId xmlns:a16="http://schemas.microsoft.com/office/drawing/2014/main" id="{11DFE1E9-4B36-47BB-BFF7-D626526C1C5F}"/>
                  </a:ext>
                </a:extLst>
              </p:cNvPr>
              <p:cNvSpPr/>
              <p:nvPr/>
            </p:nvSpPr>
            <p:spPr>
              <a:xfrm>
                <a:off x="8490221" y="1416707"/>
                <a:ext cx="3003714" cy="483699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 Placeholder 2">
                <a:extLst>
                  <a:ext uri="{FF2B5EF4-FFF2-40B4-BE49-F238E27FC236}">
                    <a16:creationId xmlns:a16="http://schemas.microsoft.com/office/drawing/2014/main" id="{08012F45-7E35-4A7D-B0AA-414C6273A848}"/>
                  </a:ext>
                </a:extLst>
              </p:cNvPr>
              <p:cNvSpPr txBox="1">
                <a:spLocks/>
              </p:cNvSpPr>
              <p:nvPr/>
            </p:nvSpPr>
            <p:spPr>
              <a:xfrm>
                <a:off x="8725485" y="1483497"/>
                <a:ext cx="2533186" cy="85196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lnSpc>
                    <a:spcPct val="120000"/>
                  </a:lnSpc>
                  <a:spcBef>
                    <a:spcPts val="1400"/>
                  </a:spcBef>
                  <a:spcAft>
                    <a:spcPts val="0"/>
                  </a:spcAft>
                  <a:buClr>
                    <a:srgbClr val="00BAF2"/>
                  </a:buClr>
                  <a:buFont typeface="Wingdings" pitchFamily="2" charset="2"/>
                  <a:buChar char="§"/>
                  <a:defRPr sz="2000" b="1" i="0" kern="1200">
                    <a:solidFill>
                      <a:srgbClr val="343638"/>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0"/>
                  </a:spcBef>
                  <a:spcAft>
                    <a:spcPts val="600"/>
                  </a:spcAft>
                  <a:buClr>
                    <a:schemeClr val="accent1"/>
                  </a:buClr>
                  <a:buSzPct val="95000"/>
                  <a:buFont typeface="Wingdings" pitchFamily="2" charset="2"/>
                  <a:buChar char="§"/>
                  <a:defRPr sz="1600"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360363" indent="-180975" algn="l" defTabSz="914400" rtl="0" eaLnBrk="1" latinLnBrk="0" hangingPunct="1">
                  <a:lnSpc>
                    <a:spcPct val="100000"/>
                  </a:lnSpc>
                  <a:spcBef>
                    <a:spcPts val="0"/>
                  </a:spcBef>
                  <a:spcAft>
                    <a:spcPts val="0"/>
                  </a:spcAft>
                  <a:buFont typeface="Arial" panose="020B0604020202020204" pitchFamily="34" charset="0"/>
                  <a:buChar char="•"/>
                  <a:tabLst/>
                  <a:defRPr sz="1600"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533400" indent="-130175" algn="l" defTabSz="914400" rtl="0" eaLnBrk="1" latinLnBrk="0" hangingPunct="1">
                  <a:lnSpc>
                    <a:spcPct val="100000"/>
                  </a:lnSpc>
                  <a:spcBef>
                    <a:spcPts val="0"/>
                  </a:spcBef>
                  <a:spcAft>
                    <a:spcPts val="0"/>
                  </a:spcAft>
                  <a:buFont typeface="Arial" panose="020B0604020202020204" pitchFamily="34" charset="0"/>
                  <a:buChar char="•"/>
                  <a:tabLst/>
                  <a:defRPr sz="1600"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714375" indent="-180975" algn="l" defTabSz="914400" rtl="0" eaLnBrk="1" latinLnBrk="0" hangingPunct="1">
                  <a:lnSpc>
                    <a:spcPct val="100000"/>
                  </a:lnSpc>
                  <a:spcBef>
                    <a:spcPts val="0"/>
                  </a:spcBef>
                  <a:spcAft>
                    <a:spcPts val="0"/>
                  </a:spcAft>
                  <a:buFont typeface="Arial" panose="020B0604020202020204" pitchFamily="34" charset="0"/>
                  <a:buChar char="•"/>
                  <a:tabLst/>
                  <a:defRPr sz="1600"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AU" sz="3800" dirty="0">
                    <a:latin typeface="Helvetica" panose="020B0604020202020204" pitchFamily="34" charset="0"/>
                    <a:ea typeface="Calibri" panose="020F0502020204030204" pitchFamily="34" charset="0"/>
                    <a:cs typeface="Helvetica" panose="020B0604020202020204" pitchFamily="34" charset="0"/>
                  </a:rPr>
                  <a:t>Barriers or Challenges </a:t>
                </a:r>
              </a:p>
              <a:p>
                <a:pPr marL="0" indent="0">
                  <a:buFont typeface="Wingdings" pitchFamily="2" charset="2"/>
                  <a:buNone/>
                </a:pPr>
                <a:endParaRPr lang="en-AU" sz="3200" dirty="0"/>
              </a:p>
              <a:p>
                <a:pPr>
                  <a:buFont typeface="Arial" panose="020B0604020202020204" pitchFamily="34" charset="0"/>
                  <a:buChar char="•"/>
                </a:pPr>
                <a:endParaRPr lang="en-AU" dirty="0"/>
              </a:p>
              <a:p>
                <a:pPr>
                  <a:buFont typeface="Arial" panose="020B0604020202020204" pitchFamily="34" charset="0"/>
                  <a:buChar char="•"/>
                </a:pPr>
                <a:endParaRPr lang="en-AU" dirty="0"/>
              </a:p>
              <a:p>
                <a:pPr>
                  <a:buFont typeface="Arial" panose="020B0604020202020204" pitchFamily="34" charset="0"/>
                  <a:buChar char="•"/>
                </a:pPr>
                <a:endParaRPr lang="en-AU" dirty="0"/>
              </a:p>
              <a:p>
                <a:pPr lvl="1"/>
                <a:endParaRPr lang="en-AU" sz="2000" b="1" dirty="0">
                  <a:latin typeface="Montserrat" panose="02000505000000020004" pitchFamily="2" charset="0"/>
                </a:endParaRPr>
              </a:p>
              <a:p>
                <a:pPr marL="342900" lvl="1" indent="-342900">
                  <a:buFont typeface="Arial" panose="020B0604020202020204" pitchFamily="34" charset="0"/>
                  <a:buChar char="•"/>
                </a:pPr>
                <a:endParaRPr lang="en-AU" sz="2000" dirty="0">
                  <a:latin typeface="Montserrat" panose="02000505000000020004" pitchFamily="2" charset="0"/>
                </a:endParaRPr>
              </a:p>
              <a:p>
                <a:pPr marL="703263" lvl="2" indent="-342900"/>
                <a:endParaRPr lang="en-AU" dirty="0"/>
              </a:p>
              <a:p>
                <a:pPr>
                  <a:buFont typeface="Arial" panose="020B0604020202020204" pitchFamily="34" charset="0"/>
                  <a:buChar char="•"/>
                </a:pPr>
                <a:endParaRPr lang="en-AU" dirty="0"/>
              </a:p>
            </p:txBody>
          </p:sp>
          <p:sp>
            <p:nvSpPr>
              <p:cNvPr id="21" name="Text Placeholder 2">
                <a:extLst>
                  <a:ext uri="{FF2B5EF4-FFF2-40B4-BE49-F238E27FC236}">
                    <a16:creationId xmlns:a16="http://schemas.microsoft.com/office/drawing/2014/main" id="{0F8F519F-54BB-4415-BF38-321C806E176A}"/>
                  </a:ext>
                </a:extLst>
              </p:cNvPr>
              <p:cNvSpPr txBox="1">
                <a:spLocks/>
              </p:cNvSpPr>
              <p:nvPr/>
            </p:nvSpPr>
            <p:spPr>
              <a:xfrm>
                <a:off x="9556809" y="2200956"/>
                <a:ext cx="109903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Ethics</a:t>
                </a:r>
                <a:endParaRPr lang="en-AU" dirty="0">
                  <a:solidFill>
                    <a:schemeClr val="tx1">
                      <a:lumMod val="95000"/>
                      <a:lumOff val="5000"/>
                    </a:schemeClr>
                  </a:solidFill>
                </a:endParaRPr>
              </a:p>
            </p:txBody>
          </p:sp>
          <p:sp>
            <p:nvSpPr>
              <p:cNvPr id="22" name="Text Placeholder 2">
                <a:extLst>
                  <a:ext uri="{FF2B5EF4-FFF2-40B4-BE49-F238E27FC236}">
                    <a16:creationId xmlns:a16="http://schemas.microsoft.com/office/drawing/2014/main" id="{81EB89FF-3B96-43FC-B411-A4F1FD7C8F86}"/>
                  </a:ext>
                </a:extLst>
              </p:cNvPr>
              <p:cNvSpPr txBox="1">
                <a:spLocks/>
              </p:cNvSpPr>
              <p:nvPr/>
            </p:nvSpPr>
            <p:spPr>
              <a:xfrm>
                <a:off x="8418103" y="2568201"/>
                <a:ext cx="1822646"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Legislative</a:t>
                </a:r>
                <a:endParaRPr lang="en-AU" dirty="0">
                  <a:solidFill>
                    <a:schemeClr val="tx1">
                      <a:lumMod val="95000"/>
                      <a:lumOff val="5000"/>
                    </a:schemeClr>
                  </a:solidFill>
                </a:endParaRPr>
              </a:p>
            </p:txBody>
          </p:sp>
          <p:sp>
            <p:nvSpPr>
              <p:cNvPr id="23" name="Text Placeholder 2">
                <a:extLst>
                  <a:ext uri="{FF2B5EF4-FFF2-40B4-BE49-F238E27FC236}">
                    <a16:creationId xmlns:a16="http://schemas.microsoft.com/office/drawing/2014/main" id="{C9C2BB6F-7EE2-434C-B3F9-E561C6DC5534}"/>
                  </a:ext>
                </a:extLst>
              </p:cNvPr>
              <p:cNvSpPr txBox="1">
                <a:spLocks/>
              </p:cNvSpPr>
              <p:nvPr/>
            </p:nvSpPr>
            <p:spPr>
              <a:xfrm>
                <a:off x="9954923" y="2577822"/>
                <a:ext cx="1822646"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Policy</a:t>
                </a:r>
                <a:endParaRPr lang="en-AU" dirty="0">
                  <a:solidFill>
                    <a:schemeClr val="tx1">
                      <a:lumMod val="95000"/>
                      <a:lumOff val="5000"/>
                    </a:schemeClr>
                  </a:solidFill>
                </a:endParaRPr>
              </a:p>
            </p:txBody>
          </p:sp>
          <p:sp>
            <p:nvSpPr>
              <p:cNvPr id="24" name="Text Placeholder 2">
                <a:extLst>
                  <a:ext uri="{FF2B5EF4-FFF2-40B4-BE49-F238E27FC236}">
                    <a16:creationId xmlns:a16="http://schemas.microsoft.com/office/drawing/2014/main" id="{24F4709B-8AF3-4CC5-8381-9459A4D78EC7}"/>
                  </a:ext>
                </a:extLst>
              </p:cNvPr>
              <p:cNvSpPr txBox="1">
                <a:spLocks/>
              </p:cNvSpPr>
              <p:nvPr/>
            </p:nvSpPr>
            <p:spPr>
              <a:xfrm>
                <a:off x="8286058" y="3183265"/>
                <a:ext cx="1822646"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Economy</a:t>
                </a:r>
                <a:endParaRPr lang="en-AU" dirty="0">
                  <a:solidFill>
                    <a:schemeClr val="tx1">
                      <a:lumMod val="95000"/>
                      <a:lumOff val="5000"/>
                    </a:schemeClr>
                  </a:solidFill>
                </a:endParaRPr>
              </a:p>
            </p:txBody>
          </p:sp>
          <p:sp>
            <p:nvSpPr>
              <p:cNvPr id="25" name="Text Placeholder 2">
                <a:extLst>
                  <a:ext uri="{FF2B5EF4-FFF2-40B4-BE49-F238E27FC236}">
                    <a16:creationId xmlns:a16="http://schemas.microsoft.com/office/drawing/2014/main" id="{90310AFF-0252-4F3F-9585-1DA140D46A07}"/>
                  </a:ext>
                </a:extLst>
              </p:cNvPr>
              <p:cNvSpPr txBox="1">
                <a:spLocks/>
              </p:cNvSpPr>
              <p:nvPr/>
            </p:nvSpPr>
            <p:spPr>
              <a:xfrm>
                <a:off x="9787692" y="3113857"/>
                <a:ext cx="1822646"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Security</a:t>
                </a:r>
                <a:endParaRPr lang="en-AU" dirty="0">
                  <a:solidFill>
                    <a:schemeClr val="tx1">
                      <a:lumMod val="95000"/>
                      <a:lumOff val="5000"/>
                    </a:schemeClr>
                  </a:solidFill>
                </a:endParaRPr>
              </a:p>
            </p:txBody>
          </p:sp>
          <p:sp>
            <p:nvSpPr>
              <p:cNvPr id="26" name="Text Placeholder 2">
                <a:extLst>
                  <a:ext uri="{FF2B5EF4-FFF2-40B4-BE49-F238E27FC236}">
                    <a16:creationId xmlns:a16="http://schemas.microsoft.com/office/drawing/2014/main" id="{2DDF3DD0-C199-4D71-985D-B34302B7E7AB}"/>
                  </a:ext>
                </a:extLst>
              </p:cNvPr>
              <p:cNvSpPr txBox="1">
                <a:spLocks/>
              </p:cNvSpPr>
              <p:nvPr/>
            </p:nvSpPr>
            <p:spPr>
              <a:xfrm>
                <a:off x="8643762" y="3629872"/>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Effectiveness</a:t>
                </a:r>
                <a:endParaRPr lang="en-AU" dirty="0">
                  <a:solidFill>
                    <a:schemeClr val="tx1">
                      <a:lumMod val="95000"/>
                      <a:lumOff val="5000"/>
                    </a:schemeClr>
                  </a:solidFill>
                </a:endParaRPr>
              </a:p>
            </p:txBody>
          </p:sp>
          <p:sp>
            <p:nvSpPr>
              <p:cNvPr id="27" name="Text Placeholder 2">
                <a:extLst>
                  <a:ext uri="{FF2B5EF4-FFF2-40B4-BE49-F238E27FC236}">
                    <a16:creationId xmlns:a16="http://schemas.microsoft.com/office/drawing/2014/main" id="{4814C79A-B703-41CD-8001-0F47FF2832DE}"/>
                  </a:ext>
                </a:extLst>
              </p:cNvPr>
              <p:cNvSpPr txBox="1">
                <a:spLocks/>
              </p:cNvSpPr>
              <p:nvPr/>
            </p:nvSpPr>
            <p:spPr>
              <a:xfrm>
                <a:off x="9390851" y="4064471"/>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Accountability</a:t>
                </a:r>
                <a:endParaRPr lang="en-AU" dirty="0">
                  <a:solidFill>
                    <a:schemeClr val="tx1">
                      <a:lumMod val="95000"/>
                      <a:lumOff val="5000"/>
                    </a:schemeClr>
                  </a:solidFill>
                </a:endParaRPr>
              </a:p>
            </p:txBody>
          </p:sp>
          <p:sp>
            <p:nvSpPr>
              <p:cNvPr id="28" name="Text Placeholder 2">
                <a:extLst>
                  <a:ext uri="{FF2B5EF4-FFF2-40B4-BE49-F238E27FC236}">
                    <a16:creationId xmlns:a16="http://schemas.microsoft.com/office/drawing/2014/main" id="{AAE8F6EA-DDD6-4530-9CE5-2B96CD5FB698}"/>
                  </a:ext>
                </a:extLst>
              </p:cNvPr>
              <p:cNvSpPr txBox="1">
                <a:spLocks/>
              </p:cNvSpPr>
              <p:nvPr/>
            </p:nvSpPr>
            <p:spPr>
              <a:xfrm>
                <a:off x="8118602" y="4420286"/>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Workflow</a:t>
                </a:r>
                <a:endParaRPr lang="en-AU" dirty="0">
                  <a:solidFill>
                    <a:schemeClr val="tx1">
                      <a:lumMod val="95000"/>
                      <a:lumOff val="5000"/>
                    </a:schemeClr>
                  </a:solidFill>
                </a:endParaRPr>
              </a:p>
            </p:txBody>
          </p:sp>
          <p:sp>
            <p:nvSpPr>
              <p:cNvPr id="29" name="Text Placeholder 2">
                <a:extLst>
                  <a:ext uri="{FF2B5EF4-FFF2-40B4-BE49-F238E27FC236}">
                    <a16:creationId xmlns:a16="http://schemas.microsoft.com/office/drawing/2014/main" id="{BB626F82-DE57-473E-BE43-A8AE7B6651EF}"/>
                  </a:ext>
                </a:extLst>
              </p:cNvPr>
              <p:cNvSpPr txBox="1">
                <a:spLocks/>
              </p:cNvSpPr>
              <p:nvPr/>
            </p:nvSpPr>
            <p:spPr>
              <a:xfrm>
                <a:off x="8640023" y="4870724"/>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Culture</a:t>
                </a:r>
                <a:endParaRPr lang="en-AU" dirty="0">
                  <a:solidFill>
                    <a:schemeClr val="tx1">
                      <a:lumMod val="95000"/>
                      <a:lumOff val="5000"/>
                    </a:schemeClr>
                  </a:solidFill>
                </a:endParaRPr>
              </a:p>
            </p:txBody>
          </p:sp>
          <p:sp>
            <p:nvSpPr>
              <p:cNvPr id="30" name="Text Placeholder 2">
                <a:extLst>
                  <a:ext uri="{FF2B5EF4-FFF2-40B4-BE49-F238E27FC236}">
                    <a16:creationId xmlns:a16="http://schemas.microsoft.com/office/drawing/2014/main" id="{93F44205-4029-402C-AF75-9F3C6124E7EA}"/>
                  </a:ext>
                </a:extLst>
              </p:cNvPr>
              <p:cNvSpPr txBox="1">
                <a:spLocks/>
              </p:cNvSpPr>
              <p:nvPr/>
            </p:nvSpPr>
            <p:spPr>
              <a:xfrm>
                <a:off x="9578520" y="4525446"/>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Process</a:t>
                </a:r>
                <a:endParaRPr lang="en-AU" dirty="0">
                  <a:solidFill>
                    <a:schemeClr val="tx1">
                      <a:lumMod val="95000"/>
                      <a:lumOff val="5000"/>
                    </a:schemeClr>
                  </a:solidFill>
                </a:endParaRPr>
              </a:p>
            </p:txBody>
          </p:sp>
          <p:sp>
            <p:nvSpPr>
              <p:cNvPr id="31" name="Text Placeholder 2">
                <a:extLst>
                  <a:ext uri="{FF2B5EF4-FFF2-40B4-BE49-F238E27FC236}">
                    <a16:creationId xmlns:a16="http://schemas.microsoft.com/office/drawing/2014/main" id="{B8B8D96E-4A0D-45CB-BC36-805FD956705D}"/>
                  </a:ext>
                </a:extLst>
              </p:cNvPr>
              <p:cNvSpPr txBox="1">
                <a:spLocks/>
              </p:cNvSpPr>
              <p:nvPr/>
            </p:nvSpPr>
            <p:spPr>
              <a:xfrm>
                <a:off x="9645334" y="5197469"/>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Uptake</a:t>
                </a:r>
                <a:endParaRPr lang="en-AU" dirty="0">
                  <a:solidFill>
                    <a:schemeClr val="tx1">
                      <a:lumMod val="95000"/>
                      <a:lumOff val="5000"/>
                    </a:schemeClr>
                  </a:solidFill>
                </a:endParaRPr>
              </a:p>
            </p:txBody>
          </p:sp>
          <p:sp>
            <p:nvSpPr>
              <p:cNvPr id="32" name="Text Placeholder 2">
                <a:extLst>
                  <a:ext uri="{FF2B5EF4-FFF2-40B4-BE49-F238E27FC236}">
                    <a16:creationId xmlns:a16="http://schemas.microsoft.com/office/drawing/2014/main" id="{0DDCC031-0168-4C74-ADB5-EC773C58B1F6}"/>
                  </a:ext>
                </a:extLst>
              </p:cNvPr>
              <p:cNvSpPr txBox="1">
                <a:spLocks/>
              </p:cNvSpPr>
              <p:nvPr/>
            </p:nvSpPr>
            <p:spPr>
              <a:xfrm>
                <a:off x="8228313" y="5251423"/>
                <a:ext cx="2157558"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People</a:t>
                </a:r>
                <a:endParaRPr lang="en-AU" dirty="0">
                  <a:solidFill>
                    <a:schemeClr val="tx1">
                      <a:lumMod val="95000"/>
                      <a:lumOff val="5000"/>
                    </a:schemeClr>
                  </a:solidFill>
                </a:endParaRPr>
              </a:p>
            </p:txBody>
          </p:sp>
          <p:sp>
            <p:nvSpPr>
              <p:cNvPr id="33" name="Text Placeholder 2">
                <a:extLst>
                  <a:ext uri="{FF2B5EF4-FFF2-40B4-BE49-F238E27FC236}">
                    <a16:creationId xmlns:a16="http://schemas.microsoft.com/office/drawing/2014/main" id="{2E8B81E3-A65B-406F-8BA0-94ED8027B760}"/>
                  </a:ext>
                </a:extLst>
              </p:cNvPr>
              <p:cNvSpPr txBox="1">
                <a:spLocks/>
              </p:cNvSpPr>
              <p:nvPr/>
            </p:nvSpPr>
            <p:spPr>
              <a:xfrm>
                <a:off x="8381274" y="5623348"/>
                <a:ext cx="3221609" cy="587356"/>
              </a:xfrm>
              <a:prstGeom prst="rect">
                <a:avLst/>
              </a:prstGeom>
              <a:no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dirty="0">
                    <a:solidFill>
                      <a:schemeClr val="tx1">
                        <a:lumMod val="95000"/>
                        <a:lumOff val="5000"/>
                      </a:schemeClr>
                    </a:solidFill>
                    <a:latin typeface="Helvetica" panose="020B0604020202020204" pitchFamily="34" charset="0"/>
                    <a:cs typeface="Helvetica" panose="020B0604020202020204" pitchFamily="34" charset="0"/>
                  </a:rPr>
                  <a:t>Change-Management</a:t>
                </a:r>
                <a:endParaRPr lang="en-AU" dirty="0">
                  <a:solidFill>
                    <a:schemeClr val="tx1">
                      <a:lumMod val="95000"/>
                      <a:lumOff val="5000"/>
                    </a:schemeClr>
                  </a:solidFill>
                </a:endParaRPr>
              </a:p>
            </p:txBody>
          </p:sp>
        </p:grpSp>
      </p:grpSp>
      <p:grpSp>
        <p:nvGrpSpPr>
          <p:cNvPr id="42" name="Group 41">
            <a:extLst>
              <a:ext uri="{FF2B5EF4-FFF2-40B4-BE49-F238E27FC236}">
                <a16:creationId xmlns:a16="http://schemas.microsoft.com/office/drawing/2014/main" id="{78A7E22A-48F7-461E-A427-C3AEF191D414}"/>
              </a:ext>
            </a:extLst>
          </p:cNvPr>
          <p:cNvGrpSpPr/>
          <p:nvPr/>
        </p:nvGrpSpPr>
        <p:grpSpPr>
          <a:xfrm>
            <a:off x="5835721" y="5954541"/>
            <a:ext cx="4901470" cy="809799"/>
            <a:chOff x="5835721" y="5954541"/>
            <a:chExt cx="4901470" cy="809799"/>
          </a:xfrm>
        </p:grpSpPr>
        <p:pic>
          <p:nvPicPr>
            <p:cNvPr id="43" name="Picture 42">
              <a:extLst>
                <a:ext uri="{FF2B5EF4-FFF2-40B4-BE49-F238E27FC236}">
                  <a16:creationId xmlns:a16="http://schemas.microsoft.com/office/drawing/2014/main" id="{EBC4DE9D-B805-43E3-9B12-E9FCCFE1B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91EDD1A3-4E56-4498-94B5-15CB5D5A9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45" name="Picture 2" descr="ACIS 2022">
              <a:extLst>
                <a:ext uri="{FF2B5EF4-FFF2-40B4-BE49-F238E27FC236}">
                  <a16:creationId xmlns:a16="http://schemas.microsoft.com/office/drawing/2014/main" id="{31A75DB2-210B-407A-84B5-A65CCDD8F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801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538ACBC-50AE-4A7A-9DC6-81D1E4F7ED7F}"/>
              </a:ext>
            </a:extLst>
          </p:cNvPr>
          <p:cNvSpPr>
            <a:spLocks noGrp="1"/>
          </p:cNvSpPr>
          <p:nvPr>
            <p:ph type="body" sz="quarter" idx="11"/>
          </p:nvPr>
        </p:nvSpPr>
        <p:spPr>
          <a:xfrm>
            <a:off x="430281" y="6335873"/>
            <a:ext cx="1009052" cy="249237"/>
          </a:xfrm>
        </p:spPr>
        <p:txBody>
          <a:bodyPr/>
          <a:lstStyle/>
          <a:p>
            <a:r>
              <a:rPr lang="en-US" sz="1000" dirty="0"/>
              <a:t>Slide 3 of 14</a:t>
            </a:r>
          </a:p>
        </p:txBody>
      </p:sp>
      <p:sp>
        <p:nvSpPr>
          <p:cNvPr id="6" name="TextBox 5">
            <a:extLst>
              <a:ext uri="{FF2B5EF4-FFF2-40B4-BE49-F238E27FC236}">
                <a16:creationId xmlns:a16="http://schemas.microsoft.com/office/drawing/2014/main" id="{E6950C5E-2A26-4C10-B57A-4A896545A377}"/>
              </a:ext>
            </a:extLst>
          </p:cNvPr>
          <p:cNvSpPr txBox="1"/>
          <p:nvPr/>
        </p:nvSpPr>
        <p:spPr>
          <a:xfrm>
            <a:off x="430281" y="446541"/>
            <a:ext cx="9780519" cy="584775"/>
          </a:xfrm>
          <a:prstGeom prst="rect">
            <a:avLst/>
          </a:prstGeom>
          <a:noFill/>
        </p:spPr>
        <p:txBody>
          <a:bodyPr wrap="square">
            <a:spAutoFit/>
          </a:bodyPr>
          <a:lstStyle/>
          <a:p>
            <a:r>
              <a:rPr lang="en-US" sz="3200" b="1" dirty="0"/>
              <a:t>Research Question</a:t>
            </a:r>
            <a:endParaRPr lang="en-US" dirty="0"/>
          </a:p>
        </p:txBody>
      </p:sp>
      <p:grpSp>
        <p:nvGrpSpPr>
          <p:cNvPr id="35" name="Group 34">
            <a:extLst>
              <a:ext uri="{FF2B5EF4-FFF2-40B4-BE49-F238E27FC236}">
                <a16:creationId xmlns:a16="http://schemas.microsoft.com/office/drawing/2014/main" id="{A09BBF7F-5B72-47A4-A211-A616814CEAF2}"/>
              </a:ext>
            </a:extLst>
          </p:cNvPr>
          <p:cNvGrpSpPr/>
          <p:nvPr/>
        </p:nvGrpSpPr>
        <p:grpSpPr>
          <a:xfrm>
            <a:off x="5578357" y="2174190"/>
            <a:ext cx="5169925" cy="3538995"/>
            <a:chOff x="5861392" y="2065860"/>
            <a:chExt cx="5649807" cy="4048333"/>
          </a:xfrm>
        </p:grpSpPr>
        <p:pic>
          <p:nvPicPr>
            <p:cNvPr id="36" name="Picture 35">
              <a:extLst>
                <a:ext uri="{FF2B5EF4-FFF2-40B4-BE49-F238E27FC236}">
                  <a16:creationId xmlns:a16="http://schemas.microsoft.com/office/drawing/2014/main" id="{F678CCB9-46C4-4DED-A3C2-0F284EB9E282}"/>
                </a:ext>
              </a:extLst>
            </p:cNvPr>
            <p:cNvPicPr>
              <a:picLocks noChangeAspect="1"/>
            </p:cNvPicPr>
            <p:nvPr/>
          </p:nvPicPr>
          <p:blipFill>
            <a:blip r:embed="rId3"/>
            <a:stretch>
              <a:fillRect/>
            </a:stretch>
          </p:blipFill>
          <p:spPr>
            <a:xfrm>
              <a:off x="6278880" y="2065860"/>
              <a:ext cx="4980852" cy="3284249"/>
            </a:xfrm>
            <a:prstGeom prst="rect">
              <a:avLst/>
            </a:prstGeom>
          </p:spPr>
        </p:pic>
        <p:sp>
          <p:nvSpPr>
            <p:cNvPr id="37" name="TextBox 36">
              <a:extLst>
                <a:ext uri="{FF2B5EF4-FFF2-40B4-BE49-F238E27FC236}">
                  <a16:creationId xmlns:a16="http://schemas.microsoft.com/office/drawing/2014/main" id="{C916E108-B0F8-4865-81BA-424DA5F8844B}"/>
                </a:ext>
              </a:extLst>
            </p:cNvPr>
            <p:cNvSpPr txBox="1"/>
            <p:nvPr/>
          </p:nvSpPr>
          <p:spPr>
            <a:xfrm>
              <a:off x="5861392" y="5467862"/>
              <a:ext cx="5649807" cy="646331"/>
            </a:xfrm>
            <a:prstGeom prst="rect">
              <a:avLst/>
            </a:prstGeom>
            <a:noFill/>
          </p:spPr>
          <p:txBody>
            <a:bodyPr wrap="square" rtlCol="0">
              <a:spAutoFit/>
            </a:bodyPr>
            <a:lstStyle/>
            <a:p>
              <a:pPr algn="ctr"/>
              <a:r>
                <a:rPr lang="en-AU" b="1" dirty="0">
                  <a:cs typeface="Helvetica" panose="020B0604020202020204" pitchFamily="34" charset="0"/>
                </a:rPr>
                <a:t>Healthcare Setting (Perioperative Patient Management, Thromboembolism-related)</a:t>
              </a:r>
              <a:endParaRPr lang="en-AU" dirty="0"/>
            </a:p>
          </p:txBody>
        </p:sp>
      </p:grpSp>
      <p:grpSp>
        <p:nvGrpSpPr>
          <p:cNvPr id="3" name="Group 2">
            <a:extLst>
              <a:ext uri="{FF2B5EF4-FFF2-40B4-BE49-F238E27FC236}">
                <a16:creationId xmlns:a16="http://schemas.microsoft.com/office/drawing/2014/main" id="{587E89D9-BFBE-44E2-9505-28B982A9B9AA}"/>
              </a:ext>
            </a:extLst>
          </p:cNvPr>
          <p:cNvGrpSpPr/>
          <p:nvPr/>
        </p:nvGrpSpPr>
        <p:grpSpPr>
          <a:xfrm>
            <a:off x="418086" y="2218119"/>
            <a:ext cx="4790439" cy="3579515"/>
            <a:chOff x="182910" y="2194126"/>
            <a:chExt cx="5169925" cy="4046475"/>
          </a:xfrm>
        </p:grpSpPr>
        <p:sp>
          <p:nvSpPr>
            <p:cNvPr id="34" name="TextBox 33">
              <a:extLst>
                <a:ext uri="{FF2B5EF4-FFF2-40B4-BE49-F238E27FC236}">
                  <a16:creationId xmlns:a16="http://schemas.microsoft.com/office/drawing/2014/main" id="{01B5C44D-E878-44B9-B4C4-53290BB0871F}"/>
                </a:ext>
              </a:extLst>
            </p:cNvPr>
            <p:cNvSpPr txBox="1"/>
            <p:nvPr/>
          </p:nvSpPr>
          <p:spPr>
            <a:xfrm>
              <a:off x="182910" y="5594270"/>
              <a:ext cx="5169925" cy="646331"/>
            </a:xfrm>
            <a:prstGeom prst="rect">
              <a:avLst/>
            </a:prstGeom>
            <a:noFill/>
          </p:spPr>
          <p:txBody>
            <a:bodyPr wrap="square" rtlCol="0">
              <a:spAutoFit/>
            </a:bodyPr>
            <a:lstStyle/>
            <a:p>
              <a:pPr algn="ctr"/>
              <a:r>
                <a:rPr lang="en-AU" b="1" dirty="0">
                  <a:cs typeface="Helvetica" panose="020B0604020202020204" pitchFamily="34" charset="0"/>
                </a:rPr>
                <a:t>Mobile Clinical Decision Support Systems (CDSSs)</a:t>
              </a:r>
            </a:p>
          </p:txBody>
        </p:sp>
        <p:pic>
          <p:nvPicPr>
            <p:cNvPr id="38" name="Picture 37">
              <a:extLst>
                <a:ext uri="{FF2B5EF4-FFF2-40B4-BE49-F238E27FC236}">
                  <a16:creationId xmlns:a16="http://schemas.microsoft.com/office/drawing/2014/main" id="{F38296F6-CF9A-4958-834A-E7602B3E231D}"/>
                </a:ext>
              </a:extLst>
            </p:cNvPr>
            <p:cNvPicPr>
              <a:picLocks noChangeAspect="1"/>
            </p:cNvPicPr>
            <p:nvPr/>
          </p:nvPicPr>
          <p:blipFill>
            <a:blip r:embed="rId4"/>
            <a:stretch>
              <a:fillRect/>
            </a:stretch>
          </p:blipFill>
          <p:spPr>
            <a:xfrm>
              <a:off x="1036400" y="2194126"/>
              <a:ext cx="3108348" cy="3275749"/>
            </a:xfrm>
            <a:prstGeom prst="rect">
              <a:avLst/>
            </a:prstGeom>
          </p:spPr>
        </p:pic>
      </p:grpSp>
      <p:sp>
        <p:nvSpPr>
          <p:cNvPr id="39" name="Arrow: Left-Right 38">
            <a:extLst>
              <a:ext uri="{FF2B5EF4-FFF2-40B4-BE49-F238E27FC236}">
                <a16:creationId xmlns:a16="http://schemas.microsoft.com/office/drawing/2014/main" id="{64BD4F92-4404-4E04-BEF9-F26E6650F1E0}"/>
              </a:ext>
            </a:extLst>
          </p:cNvPr>
          <p:cNvSpPr/>
          <p:nvPr/>
        </p:nvSpPr>
        <p:spPr>
          <a:xfrm>
            <a:off x="4475822" y="3484675"/>
            <a:ext cx="1197754" cy="7315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 Placeholder 2">
            <a:extLst>
              <a:ext uri="{FF2B5EF4-FFF2-40B4-BE49-F238E27FC236}">
                <a16:creationId xmlns:a16="http://schemas.microsoft.com/office/drawing/2014/main" id="{AF9FD123-B752-4DE9-95AC-1B3D9C3F70D4}"/>
              </a:ext>
            </a:extLst>
          </p:cNvPr>
          <p:cNvSpPr txBox="1">
            <a:spLocks/>
          </p:cNvSpPr>
          <p:nvPr/>
        </p:nvSpPr>
        <p:spPr>
          <a:xfrm>
            <a:off x="430281" y="1060366"/>
            <a:ext cx="11074930" cy="1305677"/>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dirty="0">
              <a:solidFill>
                <a:schemeClr val="tx1"/>
              </a:solidFill>
              <a:latin typeface="Helvetica" panose="020B0604020202020204" pitchFamily="34" charset="0"/>
              <a:ea typeface="Calibri" panose="020F0502020204030204" pitchFamily="34" charset="0"/>
              <a:cs typeface="Helvetica" panose="020B0604020202020204" pitchFamily="34" charset="0"/>
            </a:endParaRPr>
          </a:p>
          <a:p>
            <a:pPr marL="0" indent="0" algn="l">
              <a:buNone/>
            </a:pPr>
            <a:r>
              <a:rPr lang="en-US" sz="2400" dirty="0">
                <a:solidFill>
                  <a:schemeClr val="tx1"/>
                </a:solidFill>
                <a:latin typeface="+mn-lt"/>
                <a:cs typeface="Helvetica" panose="020B0604020202020204" pitchFamily="34" charset="0"/>
              </a:rPr>
              <a:t>Attempt to answer the question: How to design mobile CDSSs having superior fit-for-purpose? </a:t>
            </a:r>
            <a:endParaRPr lang="en-AU" sz="2400" dirty="0">
              <a:latin typeface="+mn-lt"/>
              <a:cs typeface="Helvetica" panose="020B0604020202020204" pitchFamily="34" charset="0"/>
            </a:endParaRPr>
          </a:p>
          <a:p>
            <a:pPr marL="703263" lvl="2" indent="-342900"/>
            <a:endParaRPr lang="en-AU" dirty="0"/>
          </a:p>
          <a:p>
            <a:pPr marL="342900" indent="-342900">
              <a:buFont typeface="Arial" panose="020B0604020202020204" pitchFamily="34" charset="0"/>
              <a:buChar char="•"/>
            </a:pPr>
            <a:endParaRPr lang="en-AU" dirty="0"/>
          </a:p>
        </p:txBody>
      </p:sp>
      <p:grpSp>
        <p:nvGrpSpPr>
          <p:cNvPr id="21" name="Group 20">
            <a:extLst>
              <a:ext uri="{FF2B5EF4-FFF2-40B4-BE49-F238E27FC236}">
                <a16:creationId xmlns:a16="http://schemas.microsoft.com/office/drawing/2014/main" id="{10F28456-403E-4F45-875F-DAA4BD26C6D3}"/>
              </a:ext>
            </a:extLst>
          </p:cNvPr>
          <p:cNvGrpSpPr/>
          <p:nvPr/>
        </p:nvGrpSpPr>
        <p:grpSpPr>
          <a:xfrm>
            <a:off x="5835721" y="5954541"/>
            <a:ext cx="4901470" cy="809799"/>
            <a:chOff x="5835721" y="5954541"/>
            <a:chExt cx="4901470" cy="809799"/>
          </a:xfrm>
        </p:grpSpPr>
        <p:pic>
          <p:nvPicPr>
            <p:cNvPr id="22" name="Picture 21">
              <a:extLst>
                <a:ext uri="{FF2B5EF4-FFF2-40B4-BE49-F238E27FC236}">
                  <a16:creationId xmlns:a16="http://schemas.microsoft.com/office/drawing/2014/main" id="{F049528E-9172-4557-A280-2A5C92F84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F32375F6-05C8-47D1-A2D1-47116D4F4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4" name="Picture 2" descr="ACIS 2022">
              <a:extLst>
                <a:ext uri="{FF2B5EF4-FFF2-40B4-BE49-F238E27FC236}">
                  <a16:creationId xmlns:a16="http://schemas.microsoft.com/office/drawing/2014/main" id="{6CC2C269-D89B-4A56-8215-0E7D4260E0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5289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72D084EC-F05D-418E-8150-450BBE72876B}"/>
              </a:ext>
            </a:extLst>
          </p:cNvPr>
          <p:cNvSpPr txBox="1">
            <a:spLocks/>
          </p:cNvSpPr>
          <p:nvPr/>
        </p:nvSpPr>
        <p:spPr>
          <a:xfrm>
            <a:off x="430281" y="6335873"/>
            <a:ext cx="1406986" cy="3273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Slide 4 of 14</a:t>
            </a:r>
          </a:p>
        </p:txBody>
      </p:sp>
      <p:sp>
        <p:nvSpPr>
          <p:cNvPr id="6" name="TextBox 5">
            <a:extLst>
              <a:ext uri="{FF2B5EF4-FFF2-40B4-BE49-F238E27FC236}">
                <a16:creationId xmlns:a16="http://schemas.microsoft.com/office/drawing/2014/main" id="{D1CA9E91-6F39-474F-908F-2CBABBD6AA6A}"/>
              </a:ext>
            </a:extLst>
          </p:cNvPr>
          <p:cNvSpPr txBox="1"/>
          <p:nvPr/>
        </p:nvSpPr>
        <p:spPr>
          <a:xfrm>
            <a:off x="430281" y="449927"/>
            <a:ext cx="6275319" cy="584775"/>
          </a:xfrm>
          <a:prstGeom prst="rect">
            <a:avLst/>
          </a:prstGeom>
          <a:noFill/>
        </p:spPr>
        <p:txBody>
          <a:bodyPr wrap="square">
            <a:spAutoFit/>
          </a:bodyPr>
          <a:lstStyle/>
          <a:p>
            <a:r>
              <a:rPr lang="en-AU" sz="3200" b="1" dirty="0"/>
              <a:t>Theoretical Grounding</a:t>
            </a:r>
            <a:endParaRPr lang="en-AU" dirty="0"/>
          </a:p>
        </p:txBody>
      </p:sp>
      <p:grpSp>
        <p:nvGrpSpPr>
          <p:cNvPr id="16" name="Group 15">
            <a:extLst>
              <a:ext uri="{FF2B5EF4-FFF2-40B4-BE49-F238E27FC236}">
                <a16:creationId xmlns:a16="http://schemas.microsoft.com/office/drawing/2014/main" id="{9EB237BA-41E5-4510-BCB5-A391A289D13C}"/>
              </a:ext>
            </a:extLst>
          </p:cNvPr>
          <p:cNvGrpSpPr/>
          <p:nvPr/>
        </p:nvGrpSpPr>
        <p:grpSpPr>
          <a:xfrm>
            <a:off x="430281" y="1171794"/>
            <a:ext cx="10288519" cy="1200329"/>
            <a:chOff x="430281" y="1171794"/>
            <a:chExt cx="10288519" cy="1200329"/>
          </a:xfrm>
        </p:grpSpPr>
        <p:sp>
          <p:nvSpPr>
            <p:cNvPr id="5" name="TextBox 4">
              <a:extLst>
                <a:ext uri="{FF2B5EF4-FFF2-40B4-BE49-F238E27FC236}">
                  <a16:creationId xmlns:a16="http://schemas.microsoft.com/office/drawing/2014/main" id="{B0615FC0-2758-49FE-B9F2-BFDEB7E54221}"/>
                </a:ext>
              </a:extLst>
            </p:cNvPr>
            <p:cNvSpPr txBox="1"/>
            <p:nvPr/>
          </p:nvSpPr>
          <p:spPr>
            <a:xfrm>
              <a:off x="7426960" y="1343074"/>
              <a:ext cx="3291840" cy="646331"/>
            </a:xfrm>
            <a:prstGeom prst="rect">
              <a:avLst/>
            </a:prstGeom>
            <a:noFill/>
          </p:spPr>
          <p:txBody>
            <a:bodyPr wrap="square">
              <a:spAutoFit/>
            </a:bodyPr>
            <a:lstStyle/>
            <a:p>
              <a:r>
                <a:rPr lang="en-AU" b="1" dirty="0"/>
                <a:t>Decision Making &amp; </a:t>
              </a:r>
            </a:p>
            <a:p>
              <a:r>
                <a:rPr lang="en-AU" b="1" dirty="0"/>
                <a:t>Clinical Decision Making </a:t>
              </a:r>
            </a:p>
          </p:txBody>
        </p:sp>
        <p:sp>
          <p:nvSpPr>
            <p:cNvPr id="3" name="Right Brace 2">
              <a:extLst>
                <a:ext uri="{FF2B5EF4-FFF2-40B4-BE49-F238E27FC236}">
                  <a16:creationId xmlns:a16="http://schemas.microsoft.com/office/drawing/2014/main" id="{6D1433A1-9C89-4168-A566-172C1C592FBD}"/>
                </a:ext>
              </a:extLst>
            </p:cNvPr>
            <p:cNvSpPr/>
            <p:nvPr/>
          </p:nvSpPr>
          <p:spPr>
            <a:xfrm>
              <a:off x="6614160" y="1239520"/>
              <a:ext cx="538480" cy="85344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TextBox 10">
              <a:extLst>
                <a:ext uri="{FF2B5EF4-FFF2-40B4-BE49-F238E27FC236}">
                  <a16:creationId xmlns:a16="http://schemas.microsoft.com/office/drawing/2014/main" id="{B9EE57BF-4287-457A-B9C1-7D08931E49F8}"/>
                </a:ext>
              </a:extLst>
            </p:cNvPr>
            <p:cNvSpPr txBox="1"/>
            <p:nvPr/>
          </p:nvSpPr>
          <p:spPr>
            <a:xfrm>
              <a:off x="430281" y="1171794"/>
              <a:ext cx="6097712" cy="1200329"/>
            </a:xfrm>
            <a:prstGeom prst="rect">
              <a:avLst/>
            </a:prstGeom>
            <a:noFill/>
          </p:spPr>
          <p:txBody>
            <a:bodyPr wrap="square">
              <a:spAutoFit/>
            </a:bodyPr>
            <a:lstStyle/>
            <a:p>
              <a:r>
                <a:rPr lang="en-AU" dirty="0"/>
                <a:t>- Decision Making (Simon, 1997) </a:t>
              </a:r>
              <a:br>
                <a:rPr lang="en-AU" dirty="0"/>
              </a:br>
              <a:br>
                <a:rPr lang="en-AU" dirty="0"/>
              </a:br>
              <a:r>
                <a:rPr lang="en-AU" dirty="0"/>
                <a:t>- Clinical Decision Making (Edwards, et., al., 2004)</a:t>
              </a:r>
              <a:br>
                <a:rPr lang="en-AU" dirty="0"/>
              </a:br>
              <a:endParaRPr lang="en-AU" dirty="0"/>
            </a:p>
          </p:txBody>
        </p:sp>
      </p:grpSp>
      <p:grpSp>
        <p:nvGrpSpPr>
          <p:cNvPr id="17" name="Group 16">
            <a:extLst>
              <a:ext uri="{FF2B5EF4-FFF2-40B4-BE49-F238E27FC236}">
                <a16:creationId xmlns:a16="http://schemas.microsoft.com/office/drawing/2014/main" id="{0FD16255-F4B8-4250-AC49-149E9BEE75E0}"/>
              </a:ext>
            </a:extLst>
          </p:cNvPr>
          <p:cNvGrpSpPr/>
          <p:nvPr/>
        </p:nvGrpSpPr>
        <p:grpSpPr>
          <a:xfrm>
            <a:off x="421840" y="2495548"/>
            <a:ext cx="10296960" cy="2596721"/>
            <a:chOff x="421840" y="2575558"/>
            <a:chExt cx="10296960" cy="2596721"/>
          </a:xfrm>
        </p:grpSpPr>
        <p:sp>
          <p:nvSpPr>
            <p:cNvPr id="7" name="TextBox 6">
              <a:extLst>
                <a:ext uri="{FF2B5EF4-FFF2-40B4-BE49-F238E27FC236}">
                  <a16:creationId xmlns:a16="http://schemas.microsoft.com/office/drawing/2014/main" id="{9116BBD0-A99B-47EE-A2F4-01ECB4D19DE1}"/>
                </a:ext>
              </a:extLst>
            </p:cNvPr>
            <p:cNvSpPr txBox="1"/>
            <p:nvPr/>
          </p:nvSpPr>
          <p:spPr>
            <a:xfrm>
              <a:off x="7426960" y="3412458"/>
              <a:ext cx="3291840" cy="646331"/>
            </a:xfrm>
            <a:prstGeom prst="rect">
              <a:avLst/>
            </a:prstGeom>
            <a:noFill/>
          </p:spPr>
          <p:txBody>
            <a:bodyPr wrap="square">
              <a:spAutoFit/>
            </a:bodyPr>
            <a:lstStyle/>
            <a:p>
              <a:r>
                <a:rPr lang="en-AU" b="1" dirty="0"/>
                <a:t>Decision Support Systems &amp; CDSSs</a:t>
              </a:r>
            </a:p>
          </p:txBody>
        </p:sp>
        <p:sp>
          <p:nvSpPr>
            <p:cNvPr id="10" name="Right Brace 9">
              <a:extLst>
                <a:ext uri="{FF2B5EF4-FFF2-40B4-BE49-F238E27FC236}">
                  <a16:creationId xmlns:a16="http://schemas.microsoft.com/office/drawing/2014/main" id="{0FC1BE0B-06F5-47B0-A389-3D234AE88418}"/>
                </a:ext>
              </a:extLst>
            </p:cNvPr>
            <p:cNvSpPr/>
            <p:nvPr/>
          </p:nvSpPr>
          <p:spPr>
            <a:xfrm>
              <a:off x="6680200" y="2575558"/>
              <a:ext cx="538480" cy="235204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TextBox 12">
              <a:extLst>
                <a:ext uri="{FF2B5EF4-FFF2-40B4-BE49-F238E27FC236}">
                  <a16:creationId xmlns:a16="http://schemas.microsoft.com/office/drawing/2014/main" id="{40784A71-D6AA-4AB6-B7E6-038FB62E7831}"/>
                </a:ext>
              </a:extLst>
            </p:cNvPr>
            <p:cNvSpPr txBox="1"/>
            <p:nvPr/>
          </p:nvSpPr>
          <p:spPr>
            <a:xfrm>
              <a:off x="421840" y="2586956"/>
              <a:ext cx="6283760" cy="2585323"/>
            </a:xfrm>
            <a:prstGeom prst="rect">
              <a:avLst/>
            </a:prstGeom>
            <a:noFill/>
          </p:spPr>
          <p:txBody>
            <a:bodyPr wrap="square">
              <a:spAutoFit/>
            </a:bodyPr>
            <a:lstStyle/>
            <a:p>
              <a:r>
                <a:rPr lang="en-AU" dirty="0"/>
                <a:t>- Inquiring Systems (Churchman, 1971)</a:t>
              </a:r>
              <a:br>
                <a:rPr lang="en-AU" dirty="0"/>
              </a:br>
              <a:br>
                <a:rPr lang="en-AU" dirty="0"/>
              </a:br>
              <a:r>
                <a:rPr lang="en-AU" dirty="0"/>
                <a:t>- Decision Support Systems (Churchman, 1971)</a:t>
              </a:r>
              <a:br>
                <a:rPr lang="en-AU" dirty="0"/>
              </a:br>
              <a:br>
                <a:rPr lang="en-AU" dirty="0"/>
              </a:br>
              <a:r>
                <a:rPr lang="en-AU" dirty="0"/>
                <a:t>- Clinical Decision Support Systems (</a:t>
              </a:r>
              <a:r>
                <a:rPr lang="en-AU" dirty="0" err="1"/>
                <a:t>Wasylewicz</a:t>
              </a:r>
              <a:r>
                <a:rPr lang="en-AU" dirty="0"/>
                <a:t>, et., al., 2019)</a:t>
              </a:r>
              <a:br>
                <a:rPr lang="en-AU" dirty="0"/>
              </a:br>
              <a:br>
                <a:rPr lang="en-AU" dirty="0"/>
              </a:br>
              <a:r>
                <a:rPr lang="en-AU" dirty="0"/>
                <a:t>- Intelligent Clinical Decision Support Systems (</a:t>
              </a:r>
              <a:r>
                <a:rPr lang="en-AU" dirty="0" err="1"/>
                <a:t>Ciolko</a:t>
              </a:r>
              <a:r>
                <a:rPr lang="en-AU" dirty="0"/>
                <a:t>, et., al., 2010)</a:t>
              </a:r>
            </a:p>
          </p:txBody>
        </p:sp>
      </p:grpSp>
      <p:grpSp>
        <p:nvGrpSpPr>
          <p:cNvPr id="18" name="Group 17">
            <a:extLst>
              <a:ext uri="{FF2B5EF4-FFF2-40B4-BE49-F238E27FC236}">
                <a16:creationId xmlns:a16="http://schemas.microsoft.com/office/drawing/2014/main" id="{94B02FF3-268D-4792-BAE8-B39628A22D08}"/>
              </a:ext>
            </a:extLst>
          </p:cNvPr>
          <p:cNvGrpSpPr/>
          <p:nvPr/>
        </p:nvGrpSpPr>
        <p:grpSpPr>
          <a:xfrm>
            <a:off x="525980" y="5233398"/>
            <a:ext cx="10192820" cy="738453"/>
            <a:chOff x="525980" y="5324838"/>
            <a:chExt cx="10192820" cy="738453"/>
          </a:xfrm>
        </p:grpSpPr>
        <p:sp>
          <p:nvSpPr>
            <p:cNvPr id="8" name="TextBox 7">
              <a:extLst>
                <a:ext uri="{FF2B5EF4-FFF2-40B4-BE49-F238E27FC236}">
                  <a16:creationId xmlns:a16="http://schemas.microsoft.com/office/drawing/2014/main" id="{F57BDABE-38DD-4F90-9986-C8205C275DF0}"/>
                </a:ext>
              </a:extLst>
            </p:cNvPr>
            <p:cNvSpPr txBox="1"/>
            <p:nvPr/>
          </p:nvSpPr>
          <p:spPr>
            <a:xfrm>
              <a:off x="7426960" y="5488094"/>
              <a:ext cx="3291840" cy="369332"/>
            </a:xfrm>
            <a:prstGeom prst="rect">
              <a:avLst/>
            </a:prstGeom>
            <a:noFill/>
          </p:spPr>
          <p:txBody>
            <a:bodyPr wrap="square">
              <a:spAutoFit/>
            </a:bodyPr>
            <a:lstStyle/>
            <a:p>
              <a:r>
                <a:rPr lang="en-AU" b="1" dirty="0"/>
                <a:t>Issues with mobile CDSSs</a:t>
              </a:r>
            </a:p>
          </p:txBody>
        </p:sp>
        <p:sp>
          <p:nvSpPr>
            <p:cNvPr id="9" name="Right Brace 8">
              <a:extLst>
                <a:ext uri="{FF2B5EF4-FFF2-40B4-BE49-F238E27FC236}">
                  <a16:creationId xmlns:a16="http://schemas.microsoft.com/office/drawing/2014/main" id="{53BBBDE1-F653-4CDB-96A2-FE3CFA8F4C23}"/>
                </a:ext>
              </a:extLst>
            </p:cNvPr>
            <p:cNvSpPr/>
            <p:nvPr/>
          </p:nvSpPr>
          <p:spPr>
            <a:xfrm>
              <a:off x="6680200" y="5324838"/>
              <a:ext cx="538480" cy="695845"/>
            </a:xfrm>
            <a:prstGeom prst="rightBrace">
              <a:avLst>
                <a:gd name="adj1" fmla="val 12107"/>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TextBox 14">
              <a:extLst>
                <a:ext uri="{FF2B5EF4-FFF2-40B4-BE49-F238E27FC236}">
                  <a16:creationId xmlns:a16="http://schemas.microsoft.com/office/drawing/2014/main" id="{0F41F2D2-CD85-4EFC-A598-F0355723B403}"/>
                </a:ext>
              </a:extLst>
            </p:cNvPr>
            <p:cNvSpPr txBox="1"/>
            <p:nvPr/>
          </p:nvSpPr>
          <p:spPr>
            <a:xfrm>
              <a:off x="525980" y="5416960"/>
              <a:ext cx="6154220" cy="646331"/>
            </a:xfrm>
            <a:prstGeom prst="rect">
              <a:avLst/>
            </a:prstGeom>
            <a:noFill/>
          </p:spPr>
          <p:txBody>
            <a:bodyPr wrap="square">
              <a:spAutoFit/>
            </a:bodyPr>
            <a:lstStyle/>
            <a:p>
              <a:r>
                <a:rPr lang="en-AU" dirty="0"/>
                <a:t>- Critical issues in mobile CDSSs (Ulapane &amp; Wickramasinghe, 2021) </a:t>
              </a:r>
            </a:p>
          </p:txBody>
        </p:sp>
      </p:grpSp>
      <p:grpSp>
        <p:nvGrpSpPr>
          <p:cNvPr id="19" name="Group 18">
            <a:extLst>
              <a:ext uri="{FF2B5EF4-FFF2-40B4-BE49-F238E27FC236}">
                <a16:creationId xmlns:a16="http://schemas.microsoft.com/office/drawing/2014/main" id="{E14A6901-B51B-43DE-AEF5-149AADF97B53}"/>
              </a:ext>
            </a:extLst>
          </p:cNvPr>
          <p:cNvGrpSpPr/>
          <p:nvPr/>
        </p:nvGrpSpPr>
        <p:grpSpPr>
          <a:xfrm>
            <a:off x="5835721" y="5954541"/>
            <a:ext cx="4901470" cy="809799"/>
            <a:chOff x="5835721" y="5954541"/>
            <a:chExt cx="4901470" cy="809799"/>
          </a:xfrm>
        </p:grpSpPr>
        <p:pic>
          <p:nvPicPr>
            <p:cNvPr id="20" name="Picture 19">
              <a:extLst>
                <a:ext uri="{FF2B5EF4-FFF2-40B4-BE49-F238E27FC236}">
                  <a16:creationId xmlns:a16="http://schemas.microsoft.com/office/drawing/2014/main" id="{47B828B4-B442-48E9-A7DD-C670A18C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418C9E88-4702-47AF-B6F2-43EDDDBF6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2" name="Picture 2" descr="ACIS 2022">
              <a:extLst>
                <a:ext uri="{FF2B5EF4-FFF2-40B4-BE49-F238E27FC236}">
                  <a16:creationId xmlns:a16="http://schemas.microsoft.com/office/drawing/2014/main" id="{F78A915A-AE74-4526-BA8D-B819CAF01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90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538ACBC-50AE-4A7A-9DC6-81D1E4F7ED7F}"/>
              </a:ext>
            </a:extLst>
          </p:cNvPr>
          <p:cNvSpPr>
            <a:spLocks noGrp="1"/>
          </p:cNvSpPr>
          <p:nvPr>
            <p:ph type="body" sz="quarter" idx="11"/>
          </p:nvPr>
        </p:nvSpPr>
        <p:spPr>
          <a:xfrm>
            <a:off x="430281" y="6335873"/>
            <a:ext cx="1009052" cy="249237"/>
          </a:xfrm>
        </p:spPr>
        <p:txBody>
          <a:bodyPr/>
          <a:lstStyle/>
          <a:p>
            <a:r>
              <a:rPr lang="en-US" sz="1000" dirty="0"/>
              <a:t>Slide 5 of 14</a:t>
            </a:r>
          </a:p>
        </p:txBody>
      </p:sp>
      <p:sp>
        <p:nvSpPr>
          <p:cNvPr id="6" name="TextBox 5">
            <a:extLst>
              <a:ext uri="{FF2B5EF4-FFF2-40B4-BE49-F238E27FC236}">
                <a16:creationId xmlns:a16="http://schemas.microsoft.com/office/drawing/2014/main" id="{E6950C5E-2A26-4C10-B57A-4A896545A377}"/>
              </a:ext>
            </a:extLst>
          </p:cNvPr>
          <p:cNvSpPr txBox="1"/>
          <p:nvPr/>
        </p:nvSpPr>
        <p:spPr>
          <a:xfrm>
            <a:off x="430281" y="446541"/>
            <a:ext cx="9780519" cy="584775"/>
          </a:xfrm>
          <a:prstGeom prst="rect">
            <a:avLst/>
          </a:prstGeom>
          <a:noFill/>
        </p:spPr>
        <p:txBody>
          <a:bodyPr wrap="square">
            <a:spAutoFit/>
          </a:bodyPr>
          <a:lstStyle/>
          <a:p>
            <a:r>
              <a:rPr lang="en-US" sz="3200" b="1" dirty="0"/>
              <a:t>Healthcare Focus (Background)</a:t>
            </a:r>
            <a:endParaRPr lang="en-US" dirty="0"/>
          </a:p>
        </p:txBody>
      </p:sp>
      <p:sp>
        <p:nvSpPr>
          <p:cNvPr id="40" name="Text Placeholder 2">
            <a:extLst>
              <a:ext uri="{FF2B5EF4-FFF2-40B4-BE49-F238E27FC236}">
                <a16:creationId xmlns:a16="http://schemas.microsoft.com/office/drawing/2014/main" id="{AF9FD123-B752-4DE9-95AC-1B3D9C3F70D4}"/>
              </a:ext>
            </a:extLst>
          </p:cNvPr>
          <p:cNvSpPr txBox="1">
            <a:spLocks/>
          </p:cNvSpPr>
          <p:nvPr/>
        </p:nvSpPr>
        <p:spPr>
          <a:xfrm>
            <a:off x="430281" y="1060366"/>
            <a:ext cx="7078615" cy="1305677"/>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dirty="0">
              <a:solidFill>
                <a:schemeClr val="tx1"/>
              </a:solidFill>
              <a:latin typeface="Helvetica" panose="020B0604020202020204" pitchFamily="34" charset="0"/>
              <a:ea typeface="Calibri" panose="020F0502020204030204" pitchFamily="34" charset="0"/>
              <a:cs typeface="Helvetica" panose="020B0604020202020204" pitchFamily="34" charset="0"/>
            </a:endParaRPr>
          </a:p>
          <a:p>
            <a:pPr marL="0" indent="0" algn="l">
              <a:buNone/>
            </a:pPr>
            <a:r>
              <a:rPr lang="en-US" sz="2400" dirty="0">
                <a:solidFill>
                  <a:schemeClr val="tx1"/>
                </a:solidFill>
                <a:latin typeface="+mn-lt"/>
                <a:cs typeface="Helvetica" panose="020B0604020202020204" pitchFamily="34" charset="0"/>
              </a:rPr>
              <a:t>Thromboembolism is the formation of </a:t>
            </a:r>
            <a:r>
              <a:rPr lang="en-AU" sz="2400" dirty="0">
                <a:solidFill>
                  <a:schemeClr val="tx1"/>
                </a:solidFill>
                <a:latin typeface="+mn-lt"/>
                <a:cs typeface="Helvetica" panose="020B0604020202020204" pitchFamily="34" charset="0"/>
              </a:rPr>
              <a:t>blood clots in veins located deep inside the body </a:t>
            </a:r>
            <a:endParaRPr lang="en-AU" dirty="0"/>
          </a:p>
          <a:p>
            <a:pPr marL="342900" indent="-342900">
              <a:buFont typeface="Arial" panose="020B0604020202020204" pitchFamily="34" charset="0"/>
              <a:buChar char="•"/>
            </a:pPr>
            <a:endParaRPr lang="en-AU" dirty="0"/>
          </a:p>
        </p:txBody>
      </p:sp>
      <p:sp>
        <p:nvSpPr>
          <p:cNvPr id="12" name="Text Placeholder 2">
            <a:extLst>
              <a:ext uri="{FF2B5EF4-FFF2-40B4-BE49-F238E27FC236}">
                <a16:creationId xmlns:a16="http://schemas.microsoft.com/office/drawing/2014/main" id="{6EB247D5-F73A-412C-95A9-481EC37BE9E6}"/>
              </a:ext>
            </a:extLst>
          </p:cNvPr>
          <p:cNvSpPr txBox="1">
            <a:spLocks/>
          </p:cNvSpPr>
          <p:nvPr/>
        </p:nvSpPr>
        <p:spPr>
          <a:xfrm>
            <a:off x="430281" y="2189623"/>
            <a:ext cx="6895193" cy="1305677"/>
          </a:xfrm>
          <a:prstGeom prst="rect">
            <a:avLst/>
          </a:prstGeom>
        </p:spPr>
        <p:txBody>
          <a:bodyPr vert="horz" lIns="91440" tIns="45720" rIns="91440" bIns="45720" rtlCol="0" anchor="ctr">
            <a:normAutofit fontScale="85000" lnSpcReduction="10000"/>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dirty="0">
              <a:solidFill>
                <a:schemeClr val="tx1"/>
              </a:solidFill>
              <a:latin typeface="Helvetica" panose="020B0604020202020204" pitchFamily="34" charset="0"/>
              <a:ea typeface="Calibri" panose="020F0502020204030204" pitchFamily="34" charset="0"/>
              <a:cs typeface="Helvetica" panose="020B0604020202020204" pitchFamily="34" charset="0"/>
            </a:endParaRPr>
          </a:p>
          <a:p>
            <a:pPr marL="0" indent="0" algn="l">
              <a:buNone/>
            </a:pPr>
            <a:r>
              <a:rPr lang="en-AU" sz="2600" dirty="0">
                <a:solidFill>
                  <a:schemeClr val="tx1"/>
                </a:solidFill>
                <a:latin typeface="+mn-lt"/>
                <a:cs typeface="Helvetica" panose="020B0604020202020204" pitchFamily="34" charset="0"/>
              </a:rPr>
              <a:t>2–13 in every 1000 elective surgical admissions in Australia develop a symptomatic postoperative venous thromboembolism (VTE) (Chahal, et. al., 2020) </a:t>
            </a:r>
            <a:endParaRPr lang="en-AU" sz="2600" dirty="0"/>
          </a:p>
        </p:txBody>
      </p:sp>
      <p:sp>
        <p:nvSpPr>
          <p:cNvPr id="13" name="Text Placeholder 2">
            <a:extLst>
              <a:ext uri="{FF2B5EF4-FFF2-40B4-BE49-F238E27FC236}">
                <a16:creationId xmlns:a16="http://schemas.microsoft.com/office/drawing/2014/main" id="{78BBFC1B-57AE-4422-9564-8C22E39A6E70}"/>
              </a:ext>
            </a:extLst>
          </p:cNvPr>
          <p:cNvSpPr txBox="1">
            <a:spLocks/>
          </p:cNvSpPr>
          <p:nvPr/>
        </p:nvSpPr>
        <p:spPr>
          <a:xfrm>
            <a:off x="430281" y="3334235"/>
            <a:ext cx="6504775" cy="1305677"/>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dirty="0">
              <a:solidFill>
                <a:schemeClr val="tx1"/>
              </a:solidFill>
              <a:latin typeface="Helvetica" panose="020B0604020202020204" pitchFamily="34" charset="0"/>
              <a:ea typeface="Calibri" panose="020F0502020204030204" pitchFamily="34" charset="0"/>
              <a:cs typeface="Helvetica" panose="020B0604020202020204" pitchFamily="34" charset="0"/>
            </a:endParaRPr>
          </a:p>
          <a:p>
            <a:pPr marL="0" indent="0" algn="l">
              <a:buNone/>
            </a:pPr>
            <a:r>
              <a:rPr lang="en-AU" sz="2400" dirty="0">
                <a:solidFill>
                  <a:schemeClr val="tx1"/>
                </a:solidFill>
                <a:latin typeface="+mn-lt"/>
                <a:cs typeface="Helvetica" panose="020B0604020202020204" pitchFamily="34" charset="0"/>
              </a:rPr>
              <a:t>Results in a 10% case fatality rate (Chahal, et. al., 2020)</a:t>
            </a:r>
            <a:endParaRPr lang="en-AU" dirty="0"/>
          </a:p>
        </p:txBody>
      </p:sp>
      <p:grpSp>
        <p:nvGrpSpPr>
          <p:cNvPr id="8" name="Group 7">
            <a:extLst>
              <a:ext uri="{FF2B5EF4-FFF2-40B4-BE49-F238E27FC236}">
                <a16:creationId xmlns:a16="http://schemas.microsoft.com/office/drawing/2014/main" id="{424A1096-A2C7-4D71-AB80-8FA1E90642AA}"/>
              </a:ext>
            </a:extLst>
          </p:cNvPr>
          <p:cNvGrpSpPr/>
          <p:nvPr/>
        </p:nvGrpSpPr>
        <p:grpSpPr>
          <a:xfrm>
            <a:off x="7765404" y="604413"/>
            <a:ext cx="3996315" cy="3170420"/>
            <a:chOff x="7834755" y="1178785"/>
            <a:chExt cx="3996315" cy="3170420"/>
          </a:xfrm>
        </p:grpSpPr>
        <p:pic>
          <p:nvPicPr>
            <p:cNvPr id="4" name="Picture 3" descr="Diagram&#10;&#10;Description automatically generated">
              <a:extLst>
                <a:ext uri="{FF2B5EF4-FFF2-40B4-BE49-F238E27FC236}">
                  <a16:creationId xmlns:a16="http://schemas.microsoft.com/office/drawing/2014/main" id="{0C6C743D-445C-4956-88AB-29479A4919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34755" y="1178785"/>
              <a:ext cx="3996315" cy="2782434"/>
            </a:xfrm>
            <a:prstGeom prst="rect">
              <a:avLst/>
            </a:prstGeom>
          </p:spPr>
        </p:pic>
        <p:sp>
          <p:nvSpPr>
            <p:cNvPr id="5" name="TextBox 4">
              <a:extLst>
                <a:ext uri="{FF2B5EF4-FFF2-40B4-BE49-F238E27FC236}">
                  <a16:creationId xmlns:a16="http://schemas.microsoft.com/office/drawing/2014/main" id="{75B7DC7F-A012-4723-A610-D2F56ED2C2F3}"/>
                </a:ext>
              </a:extLst>
            </p:cNvPr>
            <p:cNvSpPr txBox="1"/>
            <p:nvPr/>
          </p:nvSpPr>
          <p:spPr>
            <a:xfrm>
              <a:off x="8029254" y="4118373"/>
              <a:ext cx="3313416" cy="230832"/>
            </a:xfrm>
            <a:prstGeom prst="rect">
              <a:avLst/>
            </a:prstGeom>
            <a:noFill/>
          </p:spPr>
          <p:txBody>
            <a:bodyPr wrap="square" rtlCol="0">
              <a:spAutoFit/>
            </a:bodyPr>
            <a:lstStyle/>
            <a:p>
              <a:r>
                <a:rPr lang="en-AU" sz="900" dirty="0">
                  <a:hlinkClick r:id="rId4" tooltip="https://www.tasnimnews.com/en/news/2013/12/10/216907/surprise-finding-blood-clots-absorb-bacterial-toxin"/>
                </a:rPr>
                <a:t>This Photo</a:t>
              </a:r>
              <a:r>
                <a:rPr lang="en-AU" sz="900" dirty="0"/>
                <a:t> by Unknown Author is licensed under </a:t>
              </a:r>
              <a:r>
                <a:rPr lang="en-AU" sz="900" dirty="0">
                  <a:hlinkClick r:id="rId5" tooltip="https://creativecommons.org/licenses/by/3.0/"/>
                </a:rPr>
                <a:t>CC BY</a:t>
              </a:r>
              <a:endParaRPr lang="en-AU" sz="900" dirty="0"/>
            </a:p>
          </p:txBody>
        </p:sp>
      </p:grpSp>
      <p:pic>
        <p:nvPicPr>
          <p:cNvPr id="15" name="Picture 14">
            <a:extLst>
              <a:ext uri="{FF2B5EF4-FFF2-40B4-BE49-F238E27FC236}">
                <a16:creationId xmlns:a16="http://schemas.microsoft.com/office/drawing/2014/main" id="{EDBC0758-7764-4D76-9D59-DD38E965C285}"/>
              </a:ext>
            </a:extLst>
          </p:cNvPr>
          <p:cNvPicPr>
            <a:picLocks noChangeAspect="1"/>
          </p:cNvPicPr>
          <p:nvPr/>
        </p:nvPicPr>
        <p:blipFill>
          <a:blip r:embed="rId6"/>
          <a:stretch>
            <a:fillRect/>
          </a:stretch>
        </p:blipFill>
        <p:spPr>
          <a:xfrm>
            <a:off x="8729052" y="3877573"/>
            <a:ext cx="3101683" cy="2045172"/>
          </a:xfrm>
          <a:prstGeom prst="rect">
            <a:avLst/>
          </a:prstGeom>
        </p:spPr>
      </p:pic>
      <p:grpSp>
        <p:nvGrpSpPr>
          <p:cNvPr id="16" name="Group 15">
            <a:extLst>
              <a:ext uri="{FF2B5EF4-FFF2-40B4-BE49-F238E27FC236}">
                <a16:creationId xmlns:a16="http://schemas.microsoft.com/office/drawing/2014/main" id="{6F48C716-D381-4B3D-8239-1887B01F24F0}"/>
              </a:ext>
            </a:extLst>
          </p:cNvPr>
          <p:cNvGrpSpPr/>
          <p:nvPr/>
        </p:nvGrpSpPr>
        <p:grpSpPr>
          <a:xfrm>
            <a:off x="5835721" y="5954541"/>
            <a:ext cx="4901470" cy="809799"/>
            <a:chOff x="5835721" y="5954541"/>
            <a:chExt cx="4901470" cy="809799"/>
          </a:xfrm>
        </p:grpSpPr>
        <p:pic>
          <p:nvPicPr>
            <p:cNvPr id="17" name="Picture 16">
              <a:extLst>
                <a:ext uri="{FF2B5EF4-FFF2-40B4-BE49-F238E27FC236}">
                  <a16:creationId xmlns:a16="http://schemas.microsoft.com/office/drawing/2014/main" id="{4AE9D8FC-4900-4A16-B246-9DCF4CB0BD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931AD5DD-338F-4310-8FF9-243B9E380D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24" name="Picture 2" descr="ACIS 2022">
              <a:extLst>
                <a:ext uri="{FF2B5EF4-FFF2-40B4-BE49-F238E27FC236}">
                  <a16:creationId xmlns:a16="http://schemas.microsoft.com/office/drawing/2014/main" id="{6B353801-B986-4AB1-BE78-1B1D8F43DA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49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30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3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538ACBC-50AE-4A7A-9DC6-81D1E4F7ED7F}"/>
              </a:ext>
            </a:extLst>
          </p:cNvPr>
          <p:cNvSpPr>
            <a:spLocks noGrp="1"/>
          </p:cNvSpPr>
          <p:nvPr>
            <p:ph type="body" sz="quarter" idx="11"/>
          </p:nvPr>
        </p:nvSpPr>
        <p:spPr>
          <a:xfrm>
            <a:off x="430281" y="6335873"/>
            <a:ext cx="1009052" cy="249237"/>
          </a:xfrm>
        </p:spPr>
        <p:txBody>
          <a:bodyPr/>
          <a:lstStyle/>
          <a:p>
            <a:r>
              <a:rPr lang="en-US" sz="1000" dirty="0"/>
              <a:t>Slide 6 of 14</a:t>
            </a:r>
          </a:p>
        </p:txBody>
      </p:sp>
      <p:sp>
        <p:nvSpPr>
          <p:cNvPr id="6" name="TextBox 5">
            <a:extLst>
              <a:ext uri="{FF2B5EF4-FFF2-40B4-BE49-F238E27FC236}">
                <a16:creationId xmlns:a16="http://schemas.microsoft.com/office/drawing/2014/main" id="{E6950C5E-2A26-4C10-B57A-4A896545A377}"/>
              </a:ext>
            </a:extLst>
          </p:cNvPr>
          <p:cNvSpPr txBox="1"/>
          <p:nvPr/>
        </p:nvSpPr>
        <p:spPr>
          <a:xfrm>
            <a:off x="430281" y="446541"/>
            <a:ext cx="9780519" cy="584775"/>
          </a:xfrm>
          <a:prstGeom prst="rect">
            <a:avLst/>
          </a:prstGeom>
          <a:noFill/>
        </p:spPr>
        <p:txBody>
          <a:bodyPr wrap="square">
            <a:spAutoFit/>
          </a:bodyPr>
          <a:lstStyle/>
          <a:p>
            <a:r>
              <a:rPr lang="en-AU" sz="3200" b="1" dirty="0"/>
              <a:t>Our Intervention &amp; Impact: The CLOTS App</a:t>
            </a:r>
          </a:p>
        </p:txBody>
      </p:sp>
      <p:sp>
        <p:nvSpPr>
          <p:cNvPr id="40" name="Text Placeholder 2">
            <a:extLst>
              <a:ext uri="{FF2B5EF4-FFF2-40B4-BE49-F238E27FC236}">
                <a16:creationId xmlns:a16="http://schemas.microsoft.com/office/drawing/2014/main" id="{AF9FD123-B752-4DE9-95AC-1B3D9C3F70D4}"/>
              </a:ext>
            </a:extLst>
          </p:cNvPr>
          <p:cNvSpPr txBox="1">
            <a:spLocks/>
          </p:cNvSpPr>
          <p:nvPr/>
        </p:nvSpPr>
        <p:spPr>
          <a:xfrm>
            <a:off x="430281" y="926804"/>
            <a:ext cx="9033759" cy="1305677"/>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2400" dirty="0">
                <a:solidFill>
                  <a:schemeClr val="tx1"/>
                </a:solidFill>
                <a:latin typeface="+mn-lt"/>
                <a:cs typeface="Helvetica" panose="020B0604020202020204" pitchFamily="34" charset="0"/>
              </a:rPr>
              <a:t>CLOTS App: A point of care decision support tool for clinicians surrounding perioperative patient management</a:t>
            </a:r>
            <a:endParaRPr lang="en-AU" sz="2400" dirty="0"/>
          </a:p>
        </p:txBody>
      </p:sp>
      <p:sp>
        <p:nvSpPr>
          <p:cNvPr id="13" name="Text Placeholder 2">
            <a:extLst>
              <a:ext uri="{FF2B5EF4-FFF2-40B4-BE49-F238E27FC236}">
                <a16:creationId xmlns:a16="http://schemas.microsoft.com/office/drawing/2014/main" id="{78BBFC1B-57AE-4422-9564-8C22E39A6E70}"/>
              </a:ext>
            </a:extLst>
          </p:cNvPr>
          <p:cNvSpPr txBox="1">
            <a:spLocks/>
          </p:cNvSpPr>
          <p:nvPr/>
        </p:nvSpPr>
        <p:spPr>
          <a:xfrm>
            <a:off x="430281" y="4814442"/>
            <a:ext cx="9033759" cy="1305677"/>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b="1" dirty="0">
                <a:solidFill>
                  <a:schemeClr val="tx1"/>
                </a:solidFill>
                <a:latin typeface="+mn-lt"/>
                <a:cs typeface="Helvetica" panose="020B0604020202020204" pitchFamily="34" charset="0"/>
              </a:rPr>
              <a:t>I</a:t>
            </a:r>
            <a:r>
              <a:rPr lang="en-AU" sz="2400" b="1" dirty="0" err="1">
                <a:solidFill>
                  <a:schemeClr val="tx1"/>
                </a:solidFill>
                <a:latin typeface="+mn-lt"/>
                <a:cs typeface="Helvetica" panose="020B0604020202020204" pitchFamily="34" charset="0"/>
              </a:rPr>
              <a:t>mpact</a:t>
            </a:r>
            <a:r>
              <a:rPr lang="en-AU" sz="2400" b="1" dirty="0">
                <a:solidFill>
                  <a:schemeClr val="tx1"/>
                </a:solidFill>
                <a:latin typeface="+mn-lt"/>
                <a:cs typeface="Helvetica" panose="020B0604020202020204" pitchFamily="34" charset="0"/>
              </a:rPr>
              <a:t>: </a:t>
            </a:r>
            <a:r>
              <a:rPr lang="en-AU" sz="2400" i="1" dirty="0">
                <a:solidFill>
                  <a:schemeClr val="tx1"/>
                </a:solidFill>
                <a:latin typeface="+mn-lt"/>
                <a:cs typeface="Helvetica" panose="020B0604020202020204" pitchFamily="34" charset="0"/>
              </a:rPr>
              <a:t>Has influenced a 79% or relative risk reduction in VTE events in a leading Australian Cancer hospital (Chahal, et. al., 2020)</a:t>
            </a:r>
            <a:endParaRPr lang="en-AU" sz="2400" i="1" dirty="0">
              <a:latin typeface="+mn-lt"/>
            </a:endParaRPr>
          </a:p>
        </p:txBody>
      </p:sp>
      <p:pic>
        <p:nvPicPr>
          <p:cNvPr id="11" name="image10.png">
            <a:extLst>
              <a:ext uri="{FF2B5EF4-FFF2-40B4-BE49-F238E27FC236}">
                <a16:creationId xmlns:a16="http://schemas.microsoft.com/office/drawing/2014/main" id="{7523A5D8-CC85-4DEC-BEEE-4DD44CF80EDB}"/>
              </a:ext>
            </a:extLst>
          </p:cNvPr>
          <p:cNvPicPr/>
          <p:nvPr/>
        </p:nvPicPr>
        <p:blipFill>
          <a:blip r:embed="rId3"/>
          <a:srcRect/>
          <a:stretch>
            <a:fillRect/>
          </a:stretch>
        </p:blipFill>
        <p:spPr>
          <a:xfrm>
            <a:off x="4643630" y="2044229"/>
            <a:ext cx="1353820" cy="2958465"/>
          </a:xfrm>
          <a:prstGeom prst="rect">
            <a:avLst/>
          </a:prstGeom>
          <a:ln/>
        </p:spPr>
      </p:pic>
      <p:grpSp>
        <p:nvGrpSpPr>
          <p:cNvPr id="25" name="Group 24">
            <a:extLst>
              <a:ext uri="{FF2B5EF4-FFF2-40B4-BE49-F238E27FC236}">
                <a16:creationId xmlns:a16="http://schemas.microsoft.com/office/drawing/2014/main" id="{6A6AC9C4-0883-4E39-98EB-44FC297AD5D0}"/>
              </a:ext>
            </a:extLst>
          </p:cNvPr>
          <p:cNvGrpSpPr/>
          <p:nvPr/>
        </p:nvGrpSpPr>
        <p:grpSpPr>
          <a:xfrm>
            <a:off x="880110" y="2408522"/>
            <a:ext cx="3763520" cy="646331"/>
            <a:chOff x="880110" y="2583180"/>
            <a:chExt cx="3763520" cy="646331"/>
          </a:xfrm>
        </p:grpSpPr>
        <p:sp>
          <p:nvSpPr>
            <p:cNvPr id="2" name="TextBox 1">
              <a:extLst>
                <a:ext uri="{FF2B5EF4-FFF2-40B4-BE49-F238E27FC236}">
                  <a16:creationId xmlns:a16="http://schemas.microsoft.com/office/drawing/2014/main" id="{D142252B-9F9A-4D66-B6E0-66E9C44AFAFF}"/>
                </a:ext>
              </a:extLst>
            </p:cNvPr>
            <p:cNvSpPr txBox="1"/>
            <p:nvPr/>
          </p:nvSpPr>
          <p:spPr>
            <a:xfrm>
              <a:off x="880110" y="2583180"/>
              <a:ext cx="3177540" cy="646331"/>
            </a:xfrm>
            <a:prstGeom prst="rect">
              <a:avLst/>
            </a:prstGeom>
            <a:noFill/>
          </p:spPr>
          <p:txBody>
            <a:bodyPr wrap="square" rtlCol="0">
              <a:spAutoFit/>
            </a:bodyPr>
            <a:lstStyle/>
            <a:p>
              <a:r>
                <a:rPr lang="en-AU" dirty="0"/>
                <a:t>Surgical Thromboembolism Risk Calculator</a:t>
              </a:r>
            </a:p>
          </p:txBody>
        </p:sp>
        <p:cxnSp>
          <p:nvCxnSpPr>
            <p:cNvPr id="9" name="Straight Arrow Connector 8">
              <a:extLst>
                <a:ext uri="{FF2B5EF4-FFF2-40B4-BE49-F238E27FC236}">
                  <a16:creationId xmlns:a16="http://schemas.microsoft.com/office/drawing/2014/main" id="{36D7CE82-9391-4D7B-836E-37C24D8C01A0}"/>
                </a:ext>
              </a:extLst>
            </p:cNvPr>
            <p:cNvCxnSpPr/>
            <p:nvPr/>
          </p:nvCxnSpPr>
          <p:spPr>
            <a:xfrm>
              <a:off x="3406140" y="3040380"/>
              <a:ext cx="1237490" cy="91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B687446-A70B-4435-A3FD-637ACFCB1131}"/>
              </a:ext>
            </a:extLst>
          </p:cNvPr>
          <p:cNvGrpSpPr/>
          <p:nvPr/>
        </p:nvGrpSpPr>
        <p:grpSpPr>
          <a:xfrm>
            <a:off x="934807" y="3359026"/>
            <a:ext cx="3595158" cy="1165437"/>
            <a:chOff x="934807" y="3533684"/>
            <a:chExt cx="3595158" cy="1165437"/>
          </a:xfrm>
        </p:grpSpPr>
        <p:sp>
          <p:nvSpPr>
            <p:cNvPr id="15" name="TextBox 14">
              <a:extLst>
                <a:ext uri="{FF2B5EF4-FFF2-40B4-BE49-F238E27FC236}">
                  <a16:creationId xmlns:a16="http://schemas.microsoft.com/office/drawing/2014/main" id="{982705DD-6CBE-46CC-8576-D96C963F2EB3}"/>
                </a:ext>
              </a:extLst>
            </p:cNvPr>
            <p:cNvSpPr txBox="1"/>
            <p:nvPr/>
          </p:nvSpPr>
          <p:spPr>
            <a:xfrm>
              <a:off x="934807" y="4052790"/>
              <a:ext cx="3177540" cy="646331"/>
            </a:xfrm>
            <a:prstGeom prst="rect">
              <a:avLst/>
            </a:prstGeom>
            <a:noFill/>
          </p:spPr>
          <p:txBody>
            <a:bodyPr wrap="square" rtlCol="0">
              <a:spAutoFit/>
            </a:bodyPr>
            <a:lstStyle/>
            <a:p>
              <a:r>
                <a:rPr lang="en-AU" dirty="0"/>
                <a:t>Antithrombotic Drug Management </a:t>
              </a:r>
            </a:p>
          </p:txBody>
        </p:sp>
        <p:cxnSp>
          <p:nvCxnSpPr>
            <p:cNvPr id="18" name="Straight Arrow Connector 17">
              <a:extLst>
                <a:ext uri="{FF2B5EF4-FFF2-40B4-BE49-F238E27FC236}">
                  <a16:creationId xmlns:a16="http://schemas.microsoft.com/office/drawing/2014/main" id="{2D85E165-CBE9-4D76-8BAF-A3BE8DD19CA6}"/>
                </a:ext>
              </a:extLst>
            </p:cNvPr>
            <p:cNvCxnSpPr>
              <a:cxnSpLocks/>
            </p:cNvCxnSpPr>
            <p:nvPr/>
          </p:nvCxnSpPr>
          <p:spPr>
            <a:xfrm flipV="1">
              <a:off x="3223260" y="3533684"/>
              <a:ext cx="1306705" cy="684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2AB0530-9BDB-4694-BC28-59EBB4E81E55}"/>
              </a:ext>
            </a:extLst>
          </p:cNvPr>
          <p:cNvGrpSpPr/>
          <p:nvPr/>
        </p:nvGrpSpPr>
        <p:grpSpPr>
          <a:xfrm>
            <a:off x="6096000" y="2408522"/>
            <a:ext cx="4249507" cy="1450560"/>
            <a:chOff x="6096000" y="2583180"/>
            <a:chExt cx="4249507" cy="1450560"/>
          </a:xfrm>
        </p:grpSpPr>
        <p:sp>
          <p:nvSpPr>
            <p:cNvPr id="16" name="TextBox 15">
              <a:extLst>
                <a:ext uri="{FF2B5EF4-FFF2-40B4-BE49-F238E27FC236}">
                  <a16:creationId xmlns:a16="http://schemas.microsoft.com/office/drawing/2014/main" id="{49DF3460-AA22-42D1-B47C-8535F4AD027E}"/>
                </a:ext>
              </a:extLst>
            </p:cNvPr>
            <p:cNvSpPr txBox="1"/>
            <p:nvPr/>
          </p:nvSpPr>
          <p:spPr>
            <a:xfrm>
              <a:off x="7167967" y="2583180"/>
              <a:ext cx="3177540" cy="369332"/>
            </a:xfrm>
            <a:prstGeom prst="rect">
              <a:avLst/>
            </a:prstGeom>
            <a:noFill/>
          </p:spPr>
          <p:txBody>
            <a:bodyPr wrap="square" rtlCol="0">
              <a:spAutoFit/>
            </a:bodyPr>
            <a:lstStyle/>
            <a:p>
              <a:r>
                <a:rPr lang="en-AU" dirty="0"/>
                <a:t>Haematinic Optimization</a:t>
              </a:r>
            </a:p>
          </p:txBody>
        </p:sp>
        <p:cxnSp>
          <p:nvCxnSpPr>
            <p:cNvPr id="22" name="Straight Arrow Connector 21">
              <a:extLst>
                <a:ext uri="{FF2B5EF4-FFF2-40B4-BE49-F238E27FC236}">
                  <a16:creationId xmlns:a16="http://schemas.microsoft.com/office/drawing/2014/main" id="{7ED37416-0D4D-479E-AC33-81D0F65F268D}"/>
                </a:ext>
              </a:extLst>
            </p:cNvPr>
            <p:cNvCxnSpPr>
              <a:cxnSpLocks/>
            </p:cNvCxnSpPr>
            <p:nvPr/>
          </p:nvCxnSpPr>
          <p:spPr>
            <a:xfrm flipH="1">
              <a:off x="6096000" y="2985690"/>
              <a:ext cx="1211580" cy="1048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DC3AB239-1DEA-4514-AB86-ACA87CFB73E9}"/>
              </a:ext>
            </a:extLst>
          </p:cNvPr>
          <p:cNvGrpSpPr/>
          <p:nvPr/>
        </p:nvGrpSpPr>
        <p:grpSpPr>
          <a:xfrm>
            <a:off x="6096000" y="3859082"/>
            <a:ext cx="4249507" cy="458218"/>
            <a:chOff x="6096000" y="4033740"/>
            <a:chExt cx="4249507" cy="458218"/>
          </a:xfrm>
        </p:grpSpPr>
        <p:sp>
          <p:nvSpPr>
            <p:cNvPr id="17" name="TextBox 16">
              <a:extLst>
                <a:ext uri="{FF2B5EF4-FFF2-40B4-BE49-F238E27FC236}">
                  <a16:creationId xmlns:a16="http://schemas.microsoft.com/office/drawing/2014/main" id="{F357AAD8-98AD-49A4-81C4-70144BD98F38}"/>
                </a:ext>
              </a:extLst>
            </p:cNvPr>
            <p:cNvSpPr txBox="1"/>
            <p:nvPr/>
          </p:nvSpPr>
          <p:spPr>
            <a:xfrm>
              <a:off x="7167967" y="4033740"/>
              <a:ext cx="3177540" cy="369332"/>
            </a:xfrm>
            <a:prstGeom prst="rect">
              <a:avLst/>
            </a:prstGeom>
            <a:noFill/>
          </p:spPr>
          <p:txBody>
            <a:bodyPr wrap="square" rtlCol="0">
              <a:spAutoFit/>
            </a:bodyPr>
            <a:lstStyle/>
            <a:p>
              <a:r>
                <a:rPr lang="en-AU" dirty="0"/>
                <a:t>Fast Track Warfarin Reversal</a:t>
              </a:r>
            </a:p>
          </p:txBody>
        </p:sp>
        <p:cxnSp>
          <p:nvCxnSpPr>
            <p:cNvPr id="24" name="Straight Arrow Connector 23">
              <a:extLst>
                <a:ext uri="{FF2B5EF4-FFF2-40B4-BE49-F238E27FC236}">
                  <a16:creationId xmlns:a16="http://schemas.microsoft.com/office/drawing/2014/main" id="{84211DCC-1F5C-41FF-B4CC-74CF41E23032}"/>
                </a:ext>
              </a:extLst>
            </p:cNvPr>
            <p:cNvCxnSpPr>
              <a:cxnSpLocks/>
            </p:cNvCxnSpPr>
            <p:nvPr/>
          </p:nvCxnSpPr>
          <p:spPr>
            <a:xfrm flipH="1">
              <a:off x="6096000" y="4253921"/>
              <a:ext cx="1116715" cy="238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DEB0A28-C098-4DF6-BD81-1AF54906AADF}"/>
              </a:ext>
            </a:extLst>
          </p:cNvPr>
          <p:cNvGrpSpPr/>
          <p:nvPr/>
        </p:nvGrpSpPr>
        <p:grpSpPr>
          <a:xfrm>
            <a:off x="5835721" y="5954541"/>
            <a:ext cx="4901470" cy="809799"/>
            <a:chOff x="5835721" y="5954541"/>
            <a:chExt cx="4901470" cy="809799"/>
          </a:xfrm>
        </p:grpSpPr>
        <p:pic>
          <p:nvPicPr>
            <p:cNvPr id="30" name="Picture 29">
              <a:extLst>
                <a:ext uri="{FF2B5EF4-FFF2-40B4-BE49-F238E27FC236}">
                  <a16:creationId xmlns:a16="http://schemas.microsoft.com/office/drawing/2014/main" id="{1FB237CB-EB62-403E-BDE7-9343D62B0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F67837BB-3162-4534-9B45-FED9CB2749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32" name="Picture 2" descr="ACIS 2022">
              <a:extLst>
                <a:ext uri="{FF2B5EF4-FFF2-40B4-BE49-F238E27FC236}">
                  <a16:creationId xmlns:a16="http://schemas.microsoft.com/office/drawing/2014/main" id="{F5AE1BD5-1085-41F0-95D6-9F58FA0AC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298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3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childTnLst>
                          </p:cTn>
                        </p:par>
                        <p:par>
                          <p:cTn id="37" fill="hold">
                            <p:stCondLst>
                              <p:cond delay="0"/>
                            </p:stCondLst>
                            <p:childTnLst>
                              <p:par>
                                <p:cTn id="38" presetID="26" presetClass="emph" presetSubtype="0" fill="hold" nodeType="afterEffect">
                                  <p:stCondLst>
                                    <p:cond delay="0"/>
                                  </p:stCondLst>
                                  <p:childTnLst>
                                    <p:animEffect transition="out" filter="fade">
                                      <p:cBhvr>
                                        <p:cTn id="39" dur="3000" tmFilter="0, 0; .2, .5; .8, .5; 1, 0"/>
                                        <p:tgtEl>
                                          <p:spTgt spid="13">
                                            <p:txEl>
                                              <p:pRg st="0" end="0"/>
                                            </p:txEl>
                                          </p:spTgt>
                                        </p:tgtEl>
                                      </p:cBhvr>
                                    </p:animEffect>
                                    <p:animScale>
                                      <p:cBhvr>
                                        <p:cTn id="40" dur="1500" autoRev="1" fill="hold"/>
                                        <p:tgtEl>
                                          <p:spTgt spid="1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538ACBC-50AE-4A7A-9DC6-81D1E4F7ED7F}"/>
              </a:ext>
            </a:extLst>
          </p:cNvPr>
          <p:cNvSpPr>
            <a:spLocks noGrp="1"/>
          </p:cNvSpPr>
          <p:nvPr>
            <p:ph type="body" sz="quarter" idx="11"/>
          </p:nvPr>
        </p:nvSpPr>
        <p:spPr>
          <a:xfrm>
            <a:off x="430281" y="6335873"/>
            <a:ext cx="1009052" cy="249237"/>
          </a:xfrm>
        </p:spPr>
        <p:txBody>
          <a:bodyPr/>
          <a:lstStyle/>
          <a:p>
            <a:r>
              <a:rPr lang="en-US" sz="1000" dirty="0"/>
              <a:t>Slide 7 of 14</a:t>
            </a:r>
          </a:p>
        </p:txBody>
      </p:sp>
      <p:sp>
        <p:nvSpPr>
          <p:cNvPr id="6" name="TextBox 5">
            <a:extLst>
              <a:ext uri="{FF2B5EF4-FFF2-40B4-BE49-F238E27FC236}">
                <a16:creationId xmlns:a16="http://schemas.microsoft.com/office/drawing/2014/main" id="{E6950C5E-2A26-4C10-B57A-4A896545A377}"/>
              </a:ext>
            </a:extLst>
          </p:cNvPr>
          <p:cNvSpPr txBox="1"/>
          <p:nvPr/>
        </p:nvSpPr>
        <p:spPr>
          <a:xfrm>
            <a:off x="430281" y="446541"/>
            <a:ext cx="9780519" cy="584775"/>
          </a:xfrm>
          <a:prstGeom prst="rect">
            <a:avLst/>
          </a:prstGeom>
          <a:noFill/>
        </p:spPr>
        <p:txBody>
          <a:bodyPr wrap="square">
            <a:spAutoFit/>
          </a:bodyPr>
          <a:lstStyle/>
          <a:p>
            <a:r>
              <a:rPr lang="en-AU" sz="3200" b="1" dirty="0"/>
              <a:t>Our Intervention: The CLOTS App</a:t>
            </a:r>
          </a:p>
        </p:txBody>
      </p:sp>
      <p:sp>
        <p:nvSpPr>
          <p:cNvPr id="40" name="Text Placeholder 2">
            <a:extLst>
              <a:ext uri="{FF2B5EF4-FFF2-40B4-BE49-F238E27FC236}">
                <a16:creationId xmlns:a16="http://schemas.microsoft.com/office/drawing/2014/main" id="{AF9FD123-B752-4DE9-95AC-1B3D9C3F70D4}"/>
              </a:ext>
            </a:extLst>
          </p:cNvPr>
          <p:cNvSpPr txBox="1">
            <a:spLocks/>
          </p:cNvSpPr>
          <p:nvPr/>
        </p:nvSpPr>
        <p:spPr>
          <a:xfrm>
            <a:off x="430281" y="1031316"/>
            <a:ext cx="6720532" cy="98419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2400" dirty="0">
                <a:solidFill>
                  <a:schemeClr val="tx1"/>
                </a:solidFill>
                <a:latin typeface="+mn-lt"/>
                <a:cs typeface="Helvetica" panose="020B0604020202020204" pitchFamily="34" charset="0"/>
              </a:rPr>
              <a:t>CLOTS App: Operates based on decision flowcharts</a:t>
            </a:r>
          </a:p>
        </p:txBody>
      </p:sp>
      <p:grpSp>
        <p:nvGrpSpPr>
          <p:cNvPr id="29" name="Group 28">
            <a:extLst>
              <a:ext uri="{FF2B5EF4-FFF2-40B4-BE49-F238E27FC236}">
                <a16:creationId xmlns:a16="http://schemas.microsoft.com/office/drawing/2014/main" id="{AE4BD859-55DB-49B4-9D5C-EE7056DB3C8E}"/>
              </a:ext>
            </a:extLst>
          </p:cNvPr>
          <p:cNvGrpSpPr/>
          <p:nvPr/>
        </p:nvGrpSpPr>
        <p:grpSpPr>
          <a:xfrm>
            <a:off x="5835721" y="5954541"/>
            <a:ext cx="4901470" cy="809799"/>
            <a:chOff x="5835721" y="5954541"/>
            <a:chExt cx="4901470" cy="809799"/>
          </a:xfrm>
        </p:grpSpPr>
        <p:pic>
          <p:nvPicPr>
            <p:cNvPr id="30" name="Picture 29">
              <a:extLst>
                <a:ext uri="{FF2B5EF4-FFF2-40B4-BE49-F238E27FC236}">
                  <a16:creationId xmlns:a16="http://schemas.microsoft.com/office/drawing/2014/main" id="{93561BD3-808E-4F52-A969-1EF8ACEAE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12C9403D-2FF3-465D-AA06-BE2835173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32" name="Picture 2" descr="ACIS 2022">
              <a:extLst>
                <a:ext uri="{FF2B5EF4-FFF2-40B4-BE49-F238E27FC236}">
                  <a16:creationId xmlns:a16="http://schemas.microsoft.com/office/drawing/2014/main" id="{975DB3CB-1BB8-41C7-9B19-CD76A9F65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D17C5462-F2B2-4C87-B5AD-7969B9BD23FC}"/>
              </a:ext>
            </a:extLst>
          </p:cNvPr>
          <p:cNvPicPr>
            <a:picLocks noChangeAspect="1"/>
          </p:cNvPicPr>
          <p:nvPr/>
        </p:nvPicPr>
        <p:blipFill>
          <a:blip r:embed="rId6"/>
          <a:stretch>
            <a:fillRect/>
          </a:stretch>
        </p:blipFill>
        <p:spPr>
          <a:xfrm>
            <a:off x="3536253" y="1844130"/>
            <a:ext cx="1735873" cy="3085997"/>
          </a:xfrm>
          <a:prstGeom prst="rect">
            <a:avLst/>
          </a:prstGeom>
        </p:spPr>
      </p:pic>
      <p:pic>
        <p:nvPicPr>
          <p:cNvPr id="34" name="Content Placeholder 8">
            <a:extLst>
              <a:ext uri="{FF2B5EF4-FFF2-40B4-BE49-F238E27FC236}">
                <a16:creationId xmlns:a16="http://schemas.microsoft.com/office/drawing/2014/main" id="{BEDE7A6E-8256-4BB9-A10A-02FD34ACB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237" y="302184"/>
            <a:ext cx="3787140" cy="5524500"/>
          </a:xfrm>
          <a:prstGeom prst="rect">
            <a:avLst/>
          </a:prstGeom>
        </p:spPr>
      </p:pic>
      <p:sp>
        <p:nvSpPr>
          <p:cNvPr id="35" name="Arrow: Right 34">
            <a:extLst>
              <a:ext uri="{FF2B5EF4-FFF2-40B4-BE49-F238E27FC236}">
                <a16:creationId xmlns:a16="http://schemas.microsoft.com/office/drawing/2014/main" id="{3A34B80B-84B1-4FCC-8DDC-2F1BA165E132}"/>
              </a:ext>
            </a:extLst>
          </p:cNvPr>
          <p:cNvSpPr/>
          <p:nvPr/>
        </p:nvSpPr>
        <p:spPr>
          <a:xfrm>
            <a:off x="5404764" y="3166989"/>
            <a:ext cx="1117197" cy="524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9820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3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3000"/>
                                        <p:tgtEl>
                                          <p:spTgt spid="33"/>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000"/>
                                        <p:tgtEl>
                                          <p:spTgt spid="35"/>
                                        </p:tgtEl>
                                      </p:cBhvr>
                                    </p:animEffect>
                                  </p:childTnLst>
                                </p:cTn>
                              </p:par>
                              <p:par>
                                <p:cTn id="16" presetID="10" presetClass="entr" presetSubtype="0" fill="hold" nodeType="withEffect">
                                  <p:stCondLst>
                                    <p:cond delay="20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AD44C1C2-A3E5-4975-A9C4-8737F6E2AEE5}"/>
              </a:ext>
            </a:extLst>
          </p:cNvPr>
          <p:cNvSpPr txBox="1"/>
          <p:nvPr/>
        </p:nvSpPr>
        <p:spPr>
          <a:xfrm>
            <a:off x="430281" y="446541"/>
            <a:ext cx="9780519" cy="584775"/>
          </a:xfrm>
          <a:prstGeom prst="rect">
            <a:avLst/>
          </a:prstGeom>
          <a:noFill/>
        </p:spPr>
        <p:txBody>
          <a:bodyPr wrap="square">
            <a:spAutoFit/>
          </a:bodyPr>
          <a:lstStyle/>
          <a:p>
            <a:r>
              <a:rPr lang="en-AU" sz="3200" b="1" dirty="0"/>
              <a:t>Our Workflow</a:t>
            </a:r>
          </a:p>
        </p:txBody>
      </p:sp>
      <p:grpSp>
        <p:nvGrpSpPr>
          <p:cNvPr id="3" name="Group 2">
            <a:extLst>
              <a:ext uri="{FF2B5EF4-FFF2-40B4-BE49-F238E27FC236}">
                <a16:creationId xmlns:a16="http://schemas.microsoft.com/office/drawing/2014/main" id="{645FA8A4-4862-461F-93B6-95CEE92B6F79}"/>
              </a:ext>
            </a:extLst>
          </p:cNvPr>
          <p:cNvGrpSpPr/>
          <p:nvPr/>
        </p:nvGrpSpPr>
        <p:grpSpPr>
          <a:xfrm>
            <a:off x="261560" y="2362922"/>
            <a:ext cx="1692169" cy="1782479"/>
            <a:chOff x="314111" y="3249516"/>
            <a:chExt cx="1692169" cy="1782479"/>
          </a:xfrm>
        </p:grpSpPr>
        <p:pic>
          <p:nvPicPr>
            <p:cNvPr id="32" name="Picture 31">
              <a:extLst>
                <a:ext uri="{FF2B5EF4-FFF2-40B4-BE49-F238E27FC236}">
                  <a16:creationId xmlns:a16="http://schemas.microsoft.com/office/drawing/2014/main" id="{3B21A1A1-41C9-49C0-A348-7264DCE4B410}"/>
                </a:ext>
              </a:extLst>
            </p:cNvPr>
            <p:cNvPicPr>
              <a:picLocks noChangeAspect="1"/>
            </p:cNvPicPr>
            <p:nvPr/>
          </p:nvPicPr>
          <p:blipFill>
            <a:blip r:embed="rId3"/>
            <a:stretch>
              <a:fillRect/>
            </a:stretch>
          </p:blipFill>
          <p:spPr>
            <a:xfrm>
              <a:off x="789622" y="3249516"/>
              <a:ext cx="602008" cy="1070236"/>
            </a:xfrm>
            <a:prstGeom prst="rect">
              <a:avLst/>
            </a:prstGeom>
          </p:spPr>
        </p:pic>
        <p:sp>
          <p:nvSpPr>
            <p:cNvPr id="13" name="TextBox 12">
              <a:extLst>
                <a:ext uri="{FF2B5EF4-FFF2-40B4-BE49-F238E27FC236}">
                  <a16:creationId xmlns:a16="http://schemas.microsoft.com/office/drawing/2014/main" id="{4264AB0C-C3DC-44BA-8FB6-BE74D4AE93D1}"/>
                </a:ext>
              </a:extLst>
            </p:cNvPr>
            <p:cNvSpPr txBox="1"/>
            <p:nvPr/>
          </p:nvSpPr>
          <p:spPr>
            <a:xfrm>
              <a:off x="314111" y="4385664"/>
              <a:ext cx="1692169" cy="646331"/>
            </a:xfrm>
            <a:prstGeom prst="rect">
              <a:avLst/>
            </a:prstGeom>
            <a:noFill/>
          </p:spPr>
          <p:txBody>
            <a:bodyPr wrap="square">
              <a:spAutoFit/>
            </a:bodyPr>
            <a:lstStyle/>
            <a:p>
              <a:pPr marL="0" indent="0" algn="ctr">
                <a:buNone/>
              </a:pPr>
              <a:r>
                <a:rPr lang="en-US" sz="1200" dirty="0">
                  <a:solidFill>
                    <a:schemeClr val="tx1"/>
                  </a:solidFill>
                </a:rPr>
                <a:t>CLOTS App Version 1</a:t>
              </a:r>
            </a:p>
            <a:p>
              <a:pPr marL="0" indent="0" algn="ctr">
                <a:buNone/>
              </a:pPr>
              <a:r>
                <a:rPr lang="en-US" sz="1200" dirty="0"/>
                <a:t>Point of Care CDSS</a:t>
              </a:r>
            </a:p>
            <a:p>
              <a:pPr marL="0" indent="0" algn="ctr">
                <a:buNone/>
              </a:pPr>
              <a:r>
                <a:rPr lang="en-US" sz="1200" dirty="0">
                  <a:solidFill>
                    <a:schemeClr val="tx1"/>
                  </a:solidFill>
                </a:rPr>
                <a:t>No Back End </a:t>
              </a:r>
            </a:p>
          </p:txBody>
        </p:sp>
      </p:grpSp>
      <p:grpSp>
        <p:nvGrpSpPr>
          <p:cNvPr id="15" name="Group 14">
            <a:extLst>
              <a:ext uri="{FF2B5EF4-FFF2-40B4-BE49-F238E27FC236}">
                <a16:creationId xmlns:a16="http://schemas.microsoft.com/office/drawing/2014/main" id="{5AD87460-15EC-463C-BC40-C094878D7420}"/>
              </a:ext>
            </a:extLst>
          </p:cNvPr>
          <p:cNvGrpSpPr/>
          <p:nvPr/>
        </p:nvGrpSpPr>
        <p:grpSpPr>
          <a:xfrm>
            <a:off x="2421786" y="1814341"/>
            <a:ext cx="2759917" cy="2602952"/>
            <a:chOff x="471511" y="1528107"/>
            <a:chExt cx="3003714" cy="3463628"/>
          </a:xfrm>
        </p:grpSpPr>
        <p:grpSp>
          <p:nvGrpSpPr>
            <p:cNvPr id="16" name="Group 15">
              <a:extLst>
                <a:ext uri="{FF2B5EF4-FFF2-40B4-BE49-F238E27FC236}">
                  <a16:creationId xmlns:a16="http://schemas.microsoft.com/office/drawing/2014/main" id="{264B4791-FDE4-4193-AD5B-E2170EC04AE1}"/>
                </a:ext>
              </a:extLst>
            </p:cNvPr>
            <p:cNvGrpSpPr/>
            <p:nvPr/>
          </p:nvGrpSpPr>
          <p:grpSpPr>
            <a:xfrm>
              <a:off x="471511" y="1528107"/>
              <a:ext cx="3003714" cy="3463628"/>
              <a:chOff x="335492" y="1456191"/>
              <a:chExt cx="3003714" cy="3463628"/>
            </a:xfrm>
          </p:grpSpPr>
          <p:sp>
            <p:nvSpPr>
              <p:cNvPr id="20" name="Rectangle: Rounded Corners 19">
                <a:extLst>
                  <a:ext uri="{FF2B5EF4-FFF2-40B4-BE49-F238E27FC236}">
                    <a16:creationId xmlns:a16="http://schemas.microsoft.com/office/drawing/2014/main" id="{096A445E-5C5C-4462-8E2A-B2D405147DE7}"/>
                  </a:ext>
                </a:extLst>
              </p:cNvPr>
              <p:cNvSpPr/>
              <p:nvPr/>
            </p:nvSpPr>
            <p:spPr>
              <a:xfrm>
                <a:off x="335492" y="1491841"/>
                <a:ext cx="3003714" cy="34279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 Placeholder 2">
                <a:extLst>
                  <a:ext uri="{FF2B5EF4-FFF2-40B4-BE49-F238E27FC236}">
                    <a16:creationId xmlns:a16="http://schemas.microsoft.com/office/drawing/2014/main" id="{226C78DC-971C-46FC-8948-71437D5D1551}"/>
                  </a:ext>
                </a:extLst>
              </p:cNvPr>
              <p:cNvSpPr txBox="1">
                <a:spLocks/>
              </p:cNvSpPr>
              <p:nvPr/>
            </p:nvSpPr>
            <p:spPr>
              <a:xfrm>
                <a:off x="398104" y="1456191"/>
                <a:ext cx="2866342" cy="117471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800" b="1" dirty="0">
                    <a:solidFill>
                      <a:schemeClr val="tx1"/>
                    </a:solidFill>
                    <a:latin typeface="Helvetica" panose="020B0604020202020204" pitchFamily="34" charset="0"/>
                    <a:ea typeface="Calibri" panose="020F0502020204030204" pitchFamily="34" charset="0"/>
                    <a:cs typeface="Helvetica" panose="020B0604020202020204" pitchFamily="34" charset="0"/>
                  </a:rPr>
                  <a:t>Codesign Phase 1: </a:t>
                </a:r>
                <a:endParaRPr lang="en-AU" sz="1800" b="1" dirty="0"/>
              </a:p>
              <a:p>
                <a:pPr marL="342900" indent="-342900">
                  <a:buFont typeface="Arial" panose="020B0604020202020204" pitchFamily="34" charset="0"/>
                  <a:buChar char="•"/>
                </a:pPr>
                <a:endParaRPr lang="en-AU" dirty="0"/>
              </a:p>
            </p:txBody>
          </p:sp>
        </p:grpSp>
        <p:sp>
          <p:nvSpPr>
            <p:cNvPr id="18" name="Text Placeholder 2">
              <a:extLst>
                <a:ext uri="{FF2B5EF4-FFF2-40B4-BE49-F238E27FC236}">
                  <a16:creationId xmlns:a16="http://schemas.microsoft.com/office/drawing/2014/main" id="{80717029-60C2-40BC-BBD4-FEB33C754857}"/>
                </a:ext>
              </a:extLst>
            </p:cNvPr>
            <p:cNvSpPr txBox="1">
              <a:spLocks/>
            </p:cNvSpPr>
            <p:nvPr/>
          </p:nvSpPr>
          <p:spPr>
            <a:xfrm>
              <a:off x="534123" y="2464163"/>
              <a:ext cx="2941102" cy="1901967"/>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Knowledge from Literature</a:t>
              </a:r>
            </a:p>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Clinicians’ Perspectives</a:t>
              </a:r>
            </a:p>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Software redevelopment</a:t>
              </a:r>
              <a:endParaRPr lang="en-AU" sz="1800" dirty="0">
                <a:solidFill>
                  <a:srgbClr val="0070C0"/>
                </a:solidFill>
              </a:endParaRPr>
            </a:p>
          </p:txBody>
        </p:sp>
      </p:grpSp>
      <p:grpSp>
        <p:nvGrpSpPr>
          <p:cNvPr id="5" name="Group 4">
            <a:extLst>
              <a:ext uri="{FF2B5EF4-FFF2-40B4-BE49-F238E27FC236}">
                <a16:creationId xmlns:a16="http://schemas.microsoft.com/office/drawing/2014/main" id="{EA944C25-0A02-42BF-A046-E5FCCC13635F}"/>
              </a:ext>
            </a:extLst>
          </p:cNvPr>
          <p:cNvGrpSpPr/>
          <p:nvPr/>
        </p:nvGrpSpPr>
        <p:grpSpPr>
          <a:xfrm>
            <a:off x="5888042" y="2254189"/>
            <a:ext cx="2563553" cy="2380392"/>
            <a:chOff x="6131300" y="3216699"/>
            <a:chExt cx="2563553" cy="2380392"/>
          </a:xfrm>
        </p:grpSpPr>
        <p:grpSp>
          <p:nvGrpSpPr>
            <p:cNvPr id="4" name="Group 3">
              <a:extLst>
                <a:ext uri="{FF2B5EF4-FFF2-40B4-BE49-F238E27FC236}">
                  <a16:creationId xmlns:a16="http://schemas.microsoft.com/office/drawing/2014/main" id="{7B717170-03A2-4D90-ACE0-DFEB33B3ADBA}"/>
                </a:ext>
              </a:extLst>
            </p:cNvPr>
            <p:cNvGrpSpPr/>
            <p:nvPr/>
          </p:nvGrpSpPr>
          <p:grpSpPr>
            <a:xfrm>
              <a:off x="6131300" y="3216699"/>
              <a:ext cx="2563553" cy="1639354"/>
              <a:chOff x="6305712" y="3515424"/>
              <a:chExt cx="2563553" cy="1639354"/>
            </a:xfrm>
          </p:grpSpPr>
          <p:pic>
            <p:nvPicPr>
              <p:cNvPr id="31" name="Picture 30">
                <a:extLst>
                  <a:ext uri="{FF2B5EF4-FFF2-40B4-BE49-F238E27FC236}">
                    <a16:creationId xmlns:a16="http://schemas.microsoft.com/office/drawing/2014/main" id="{5560CE66-2DF0-46DA-A00E-01D31EE4D16A}"/>
                  </a:ext>
                </a:extLst>
              </p:cNvPr>
              <p:cNvPicPr>
                <a:picLocks noChangeAspect="1"/>
              </p:cNvPicPr>
              <p:nvPr/>
            </p:nvPicPr>
            <p:blipFill>
              <a:blip r:embed="rId4"/>
              <a:stretch>
                <a:fillRect/>
              </a:stretch>
            </p:blipFill>
            <p:spPr>
              <a:xfrm>
                <a:off x="6305712" y="3515424"/>
                <a:ext cx="2563553" cy="1639354"/>
              </a:xfrm>
              <a:prstGeom prst="rect">
                <a:avLst/>
              </a:prstGeom>
            </p:spPr>
          </p:pic>
          <p:pic>
            <p:nvPicPr>
              <p:cNvPr id="33" name="Picture 32">
                <a:extLst>
                  <a:ext uri="{FF2B5EF4-FFF2-40B4-BE49-F238E27FC236}">
                    <a16:creationId xmlns:a16="http://schemas.microsoft.com/office/drawing/2014/main" id="{4A0E0327-3668-486F-9D59-8E391000A8C8}"/>
                  </a:ext>
                </a:extLst>
              </p:cNvPr>
              <p:cNvPicPr>
                <a:picLocks noChangeAspect="1"/>
              </p:cNvPicPr>
              <p:nvPr/>
            </p:nvPicPr>
            <p:blipFill>
              <a:blip r:embed="rId3"/>
              <a:stretch>
                <a:fillRect/>
              </a:stretch>
            </p:blipFill>
            <p:spPr>
              <a:xfrm>
                <a:off x="6752734" y="4041499"/>
                <a:ext cx="602008" cy="1070236"/>
              </a:xfrm>
              <a:prstGeom prst="rect">
                <a:avLst/>
              </a:prstGeom>
            </p:spPr>
          </p:pic>
        </p:grpSp>
        <p:sp>
          <p:nvSpPr>
            <p:cNvPr id="34" name="TextBox 33">
              <a:extLst>
                <a:ext uri="{FF2B5EF4-FFF2-40B4-BE49-F238E27FC236}">
                  <a16:creationId xmlns:a16="http://schemas.microsoft.com/office/drawing/2014/main" id="{3C5BF589-881F-4D58-BF2B-86A76DEB8A2C}"/>
                </a:ext>
              </a:extLst>
            </p:cNvPr>
            <p:cNvSpPr txBox="1"/>
            <p:nvPr/>
          </p:nvSpPr>
          <p:spPr>
            <a:xfrm>
              <a:off x="6409690" y="4950760"/>
              <a:ext cx="1925013" cy="646331"/>
            </a:xfrm>
            <a:prstGeom prst="rect">
              <a:avLst/>
            </a:prstGeom>
            <a:noFill/>
          </p:spPr>
          <p:txBody>
            <a:bodyPr wrap="square">
              <a:spAutoFit/>
            </a:bodyPr>
            <a:lstStyle/>
            <a:p>
              <a:pPr marL="0" indent="0" algn="ctr">
                <a:buNone/>
              </a:pPr>
              <a:r>
                <a:rPr lang="en-US" sz="1200" dirty="0">
                  <a:solidFill>
                    <a:schemeClr val="tx1"/>
                  </a:solidFill>
                </a:rPr>
                <a:t>CLOTS App Version 2</a:t>
              </a:r>
            </a:p>
            <a:p>
              <a:pPr marL="0" indent="0" algn="ctr">
                <a:buNone/>
              </a:pPr>
              <a:r>
                <a:rPr lang="en-US" sz="1200" dirty="0"/>
                <a:t>Point of Care CDSS Plus</a:t>
              </a:r>
            </a:p>
            <a:p>
              <a:pPr marL="0" indent="0" algn="ctr">
                <a:buNone/>
              </a:pPr>
              <a:r>
                <a:rPr lang="en-US" sz="1200" dirty="0">
                  <a:solidFill>
                    <a:schemeClr val="tx1"/>
                  </a:solidFill>
                </a:rPr>
                <a:t>Back End and Analytics</a:t>
              </a:r>
            </a:p>
          </p:txBody>
        </p:sp>
      </p:grpSp>
      <p:grpSp>
        <p:nvGrpSpPr>
          <p:cNvPr id="35" name="Group 34">
            <a:extLst>
              <a:ext uri="{FF2B5EF4-FFF2-40B4-BE49-F238E27FC236}">
                <a16:creationId xmlns:a16="http://schemas.microsoft.com/office/drawing/2014/main" id="{2635CC12-DB31-49A2-9736-48AC7AE06B20}"/>
              </a:ext>
            </a:extLst>
          </p:cNvPr>
          <p:cNvGrpSpPr/>
          <p:nvPr/>
        </p:nvGrpSpPr>
        <p:grpSpPr>
          <a:xfrm>
            <a:off x="8965514" y="1787550"/>
            <a:ext cx="2759917" cy="2602952"/>
            <a:chOff x="471511" y="1528107"/>
            <a:chExt cx="3003714" cy="3463628"/>
          </a:xfrm>
        </p:grpSpPr>
        <p:grpSp>
          <p:nvGrpSpPr>
            <p:cNvPr id="36" name="Group 35">
              <a:extLst>
                <a:ext uri="{FF2B5EF4-FFF2-40B4-BE49-F238E27FC236}">
                  <a16:creationId xmlns:a16="http://schemas.microsoft.com/office/drawing/2014/main" id="{C9B20407-249B-46CE-9DFA-A41693D6E05F}"/>
                </a:ext>
              </a:extLst>
            </p:cNvPr>
            <p:cNvGrpSpPr/>
            <p:nvPr/>
          </p:nvGrpSpPr>
          <p:grpSpPr>
            <a:xfrm>
              <a:off x="471511" y="1528107"/>
              <a:ext cx="3003714" cy="3463628"/>
              <a:chOff x="335492" y="1456191"/>
              <a:chExt cx="3003714" cy="3463628"/>
            </a:xfrm>
          </p:grpSpPr>
          <p:sp>
            <p:nvSpPr>
              <p:cNvPr id="38" name="Rectangle: Rounded Corners 37">
                <a:extLst>
                  <a:ext uri="{FF2B5EF4-FFF2-40B4-BE49-F238E27FC236}">
                    <a16:creationId xmlns:a16="http://schemas.microsoft.com/office/drawing/2014/main" id="{182343C1-63B9-4534-9463-B51EF37640E7}"/>
                  </a:ext>
                </a:extLst>
              </p:cNvPr>
              <p:cNvSpPr/>
              <p:nvPr/>
            </p:nvSpPr>
            <p:spPr>
              <a:xfrm>
                <a:off x="335492" y="1491841"/>
                <a:ext cx="3003714" cy="34279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 Placeholder 2">
                <a:extLst>
                  <a:ext uri="{FF2B5EF4-FFF2-40B4-BE49-F238E27FC236}">
                    <a16:creationId xmlns:a16="http://schemas.microsoft.com/office/drawing/2014/main" id="{27EF739C-931C-498D-B2D3-63823438779E}"/>
                  </a:ext>
                </a:extLst>
              </p:cNvPr>
              <p:cNvSpPr txBox="1">
                <a:spLocks/>
              </p:cNvSpPr>
              <p:nvPr/>
            </p:nvSpPr>
            <p:spPr>
              <a:xfrm>
                <a:off x="398104" y="1456191"/>
                <a:ext cx="2866342" cy="117471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800" b="1" dirty="0">
                    <a:solidFill>
                      <a:schemeClr val="tx1"/>
                    </a:solidFill>
                    <a:latin typeface="Helvetica" panose="020B0604020202020204" pitchFamily="34" charset="0"/>
                    <a:ea typeface="Calibri" panose="020F0502020204030204" pitchFamily="34" charset="0"/>
                    <a:cs typeface="Helvetica" panose="020B0604020202020204" pitchFamily="34" charset="0"/>
                  </a:rPr>
                  <a:t>Commercialization Phase:</a:t>
                </a:r>
                <a:endParaRPr lang="en-AU" sz="1800" b="1" dirty="0"/>
              </a:p>
              <a:p>
                <a:pPr marL="342900" indent="-342900">
                  <a:buFont typeface="Arial" panose="020B0604020202020204" pitchFamily="34" charset="0"/>
                  <a:buChar char="•"/>
                </a:pPr>
                <a:endParaRPr lang="en-AU" dirty="0"/>
              </a:p>
            </p:txBody>
          </p:sp>
        </p:grpSp>
        <p:sp>
          <p:nvSpPr>
            <p:cNvPr id="37" name="Text Placeholder 2">
              <a:extLst>
                <a:ext uri="{FF2B5EF4-FFF2-40B4-BE49-F238E27FC236}">
                  <a16:creationId xmlns:a16="http://schemas.microsoft.com/office/drawing/2014/main" id="{A6646D85-9D69-4EC7-B18B-2883B7813C2E}"/>
                </a:ext>
              </a:extLst>
            </p:cNvPr>
            <p:cNvSpPr txBox="1">
              <a:spLocks/>
            </p:cNvSpPr>
            <p:nvPr/>
          </p:nvSpPr>
          <p:spPr>
            <a:xfrm>
              <a:off x="534123" y="2690203"/>
              <a:ext cx="2941102" cy="1901967"/>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Scalable </a:t>
              </a:r>
            </a:p>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Expandable </a:t>
              </a:r>
            </a:p>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Interoperable </a:t>
              </a:r>
            </a:p>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Standardize </a:t>
              </a:r>
            </a:p>
            <a:p>
              <a:pPr marL="285750" indent="-285750" algn="l">
                <a:buFontTx/>
                <a:buChar char="-"/>
              </a:pPr>
              <a:r>
                <a:rPr lang="en-AU" sz="1800" dirty="0">
                  <a:solidFill>
                    <a:srgbClr val="0070C0"/>
                  </a:solidFill>
                  <a:latin typeface="Helvetica" panose="020B0604020202020204" pitchFamily="34" charset="0"/>
                  <a:cs typeface="Helvetica" panose="020B0604020202020204" pitchFamily="34" charset="0"/>
                </a:rPr>
                <a:t>TGA Approval</a:t>
              </a:r>
            </a:p>
            <a:p>
              <a:pPr marL="285750" indent="-285750" algn="l">
                <a:buFontTx/>
                <a:buChar char="-"/>
              </a:pPr>
              <a:endParaRPr lang="en-AU" sz="1800" dirty="0">
                <a:solidFill>
                  <a:srgbClr val="0070C0"/>
                </a:solidFill>
              </a:endParaRPr>
            </a:p>
          </p:txBody>
        </p:sp>
      </p:grpSp>
      <p:sp>
        <p:nvSpPr>
          <p:cNvPr id="8" name="Arrow: Right 7">
            <a:extLst>
              <a:ext uri="{FF2B5EF4-FFF2-40B4-BE49-F238E27FC236}">
                <a16:creationId xmlns:a16="http://schemas.microsoft.com/office/drawing/2014/main" id="{1E639DB8-1F3D-4AD3-8FA2-7319D5DFDAFD}"/>
              </a:ext>
            </a:extLst>
          </p:cNvPr>
          <p:cNvSpPr/>
          <p:nvPr/>
        </p:nvSpPr>
        <p:spPr>
          <a:xfrm>
            <a:off x="1797270" y="2898040"/>
            <a:ext cx="60200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Arrow: Right 42">
            <a:extLst>
              <a:ext uri="{FF2B5EF4-FFF2-40B4-BE49-F238E27FC236}">
                <a16:creationId xmlns:a16="http://schemas.microsoft.com/office/drawing/2014/main" id="{F96DC285-308F-4D82-B613-1867F4F848C3}"/>
              </a:ext>
            </a:extLst>
          </p:cNvPr>
          <p:cNvSpPr/>
          <p:nvPr/>
        </p:nvSpPr>
        <p:spPr>
          <a:xfrm>
            <a:off x="8339539" y="2834629"/>
            <a:ext cx="60200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CA500F4E-D9F0-4CA6-986A-CB53CCC8A479}"/>
              </a:ext>
            </a:extLst>
          </p:cNvPr>
          <p:cNvSpPr txBox="1"/>
          <p:nvPr/>
        </p:nvSpPr>
        <p:spPr>
          <a:xfrm>
            <a:off x="7567748" y="5196023"/>
            <a:ext cx="2291255" cy="646331"/>
          </a:xfrm>
          <a:prstGeom prst="rect">
            <a:avLst/>
          </a:prstGeom>
          <a:noFill/>
        </p:spPr>
        <p:txBody>
          <a:bodyPr wrap="square">
            <a:spAutoFit/>
          </a:bodyPr>
          <a:lstStyle/>
          <a:p>
            <a:pPr marL="0" indent="0" algn="ctr">
              <a:buNone/>
            </a:pPr>
            <a:r>
              <a:rPr lang="en-US" sz="1800" dirty="0">
                <a:solidFill>
                  <a:schemeClr val="tx1"/>
                </a:solidFill>
              </a:rPr>
              <a:t>Present</a:t>
            </a:r>
          </a:p>
          <a:p>
            <a:pPr marL="0" indent="0" algn="ctr">
              <a:buNone/>
            </a:pPr>
            <a:r>
              <a:rPr lang="en-US" dirty="0"/>
              <a:t>2022 Oct</a:t>
            </a:r>
            <a:r>
              <a:rPr lang="en-US" sz="1800" dirty="0">
                <a:solidFill>
                  <a:schemeClr val="tx1"/>
                </a:solidFill>
              </a:rPr>
              <a:t> </a:t>
            </a:r>
          </a:p>
        </p:txBody>
      </p:sp>
      <p:grpSp>
        <p:nvGrpSpPr>
          <p:cNvPr id="6" name="Group 5">
            <a:extLst>
              <a:ext uri="{FF2B5EF4-FFF2-40B4-BE49-F238E27FC236}">
                <a16:creationId xmlns:a16="http://schemas.microsoft.com/office/drawing/2014/main" id="{9AD68C7C-69D1-4298-A4CF-051C66127E5E}"/>
              </a:ext>
            </a:extLst>
          </p:cNvPr>
          <p:cNvGrpSpPr/>
          <p:nvPr/>
        </p:nvGrpSpPr>
        <p:grpSpPr>
          <a:xfrm>
            <a:off x="97398" y="4824252"/>
            <a:ext cx="12586299" cy="1089778"/>
            <a:chOff x="97398" y="5738645"/>
            <a:chExt cx="12586299" cy="1089778"/>
          </a:xfrm>
        </p:grpSpPr>
        <p:grpSp>
          <p:nvGrpSpPr>
            <p:cNvPr id="55" name="Group 54">
              <a:extLst>
                <a:ext uri="{FF2B5EF4-FFF2-40B4-BE49-F238E27FC236}">
                  <a16:creationId xmlns:a16="http://schemas.microsoft.com/office/drawing/2014/main" id="{E0EC202F-F4F3-428E-95BC-2BB501A0F331}"/>
                </a:ext>
              </a:extLst>
            </p:cNvPr>
            <p:cNvGrpSpPr/>
            <p:nvPr/>
          </p:nvGrpSpPr>
          <p:grpSpPr>
            <a:xfrm>
              <a:off x="558535" y="5738645"/>
              <a:ext cx="11074930" cy="251760"/>
              <a:chOff x="558535" y="5602014"/>
              <a:chExt cx="11074930" cy="251760"/>
            </a:xfrm>
          </p:grpSpPr>
          <p:grpSp>
            <p:nvGrpSpPr>
              <p:cNvPr id="52" name="Group 51">
                <a:extLst>
                  <a:ext uri="{FF2B5EF4-FFF2-40B4-BE49-F238E27FC236}">
                    <a16:creationId xmlns:a16="http://schemas.microsoft.com/office/drawing/2014/main" id="{349F6F76-45DB-4DE5-81EC-010CA80316DC}"/>
                  </a:ext>
                </a:extLst>
              </p:cNvPr>
              <p:cNvGrpSpPr/>
              <p:nvPr/>
            </p:nvGrpSpPr>
            <p:grpSpPr>
              <a:xfrm>
                <a:off x="558535" y="5728138"/>
                <a:ext cx="11074930" cy="0"/>
                <a:chOff x="558535" y="5728138"/>
                <a:chExt cx="11074930" cy="0"/>
              </a:xfrm>
            </p:grpSpPr>
            <p:cxnSp>
              <p:nvCxnSpPr>
                <p:cNvPr id="47" name="Straight Connector 46">
                  <a:extLst>
                    <a:ext uri="{FF2B5EF4-FFF2-40B4-BE49-F238E27FC236}">
                      <a16:creationId xmlns:a16="http://schemas.microsoft.com/office/drawing/2014/main" id="{F6F20FD4-95E1-4943-BC7E-E9B15819869B}"/>
                    </a:ext>
                  </a:extLst>
                </p:cNvPr>
                <p:cNvCxnSpPr/>
                <p:nvPr/>
              </p:nvCxnSpPr>
              <p:spPr>
                <a:xfrm>
                  <a:off x="558535" y="5728138"/>
                  <a:ext cx="87746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7ABAB73-FE6B-48E7-AA46-499A526010A5}"/>
                    </a:ext>
                  </a:extLst>
                </p:cNvPr>
                <p:cNvCxnSpPr/>
                <p:nvPr/>
              </p:nvCxnSpPr>
              <p:spPr>
                <a:xfrm>
                  <a:off x="9501352" y="5728138"/>
                  <a:ext cx="925436"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12C49F9-F79A-46E0-8E40-1C0A5BD0A1D7}"/>
                    </a:ext>
                  </a:extLst>
                </p:cNvPr>
                <p:cNvCxnSpPr/>
                <p:nvPr/>
              </p:nvCxnSpPr>
              <p:spPr>
                <a:xfrm>
                  <a:off x="10630162" y="5728138"/>
                  <a:ext cx="1003303"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1DD1ABDF-2022-43CC-A7AA-714918A664D6}"/>
                  </a:ext>
                </a:extLst>
              </p:cNvPr>
              <p:cNvCxnSpPr/>
              <p:nvPr/>
            </p:nvCxnSpPr>
            <p:spPr>
              <a:xfrm>
                <a:off x="1090626" y="5602014"/>
                <a:ext cx="0" cy="2417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7385188-42CF-4256-8DE6-703A52AF4D49}"/>
                  </a:ext>
                </a:extLst>
              </p:cNvPr>
              <p:cNvCxnSpPr/>
              <p:nvPr/>
            </p:nvCxnSpPr>
            <p:spPr>
              <a:xfrm>
                <a:off x="8713376" y="5612036"/>
                <a:ext cx="0" cy="24173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7FF2606A-5BEA-424E-B928-4BAEF49F0AD6}"/>
                </a:ext>
              </a:extLst>
            </p:cNvPr>
            <p:cNvSpPr txBox="1"/>
            <p:nvPr/>
          </p:nvSpPr>
          <p:spPr>
            <a:xfrm>
              <a:off x="97398" y="6182092"/>
              <a:ext cx="2291255" cy="646331"/>
            </a:xfrm>
            <a:prstGeom prst="rect">
              <a:avLst/>
            </a:prstGeom>
            <a:noFill/>
          </p:spPr>
          <p:txBody>
            <a:bodyPr wrap="square">
              <a:spAutoFit/>
            </a:bodyPr>
            <a:lstStyle/>
            <a:p>
              <a:pPr marL="0" indent="0" algn="ctr">
                <a:buNone/>
              </a:pPr>
              <a:r>
                <a:rPr lang="en-US" sz="1800" dirty="0">
                  <a:solidFill>
                    <a:schemeClr val="tx1"/>
                  </a:solidFill>
                </a:rPr>
                <a:t>Start of project</a:t>
              </a:r>
            </a:p>
            <a:p>
              <a:pPr marL="0" indent="0" algn="ctr">
                <a:buNone/>
              </a:pPr>
              <a:r>
                <a:rPr lang="en-US" dirty="0"/>
                <a:t>2020 Jan</a:t>
              </a:r>
              <a:r>
                <a:rPr lang="en-US" sz="1800" dirty="0">
                  <a:solidFill>
                    <a:schemeClr val="tx1"/>
                  </a:solidFill>
                </a:rPr>
                <a:t> </a:t>
              </a:r>
            </a:p>
          </p:txBody>
        </p:sp>
        <p:sp>
          <p:nvSpPr>
            <p:cNvPr id="61" name="TextBox 60">
              <a:extLst>
                <a:ext uri="{FF2B5EF4-FFF2-40B4-BE49-F238E27FC236}">
                  <a16:creationId xmlns:a16="http://schemas.microsoft.com/office/drawing/2014/main" id="{91FF2E41-8574-40EF-B5CC-B80DD8CBFC8A}"/>
                </a:ext>
              </a:extLst>
            </p:cNvPr>
            <p:cNvSpPr txBox="1"/>
            <p:nvPr/>
          </p:nvSpPr>
          <p:spPr>
            <a:xfrm>
              <a:off x="10392442" y="6117903"/>
              <a:ext cx="2291255" cy="369332"/>
            </a:xfrm>
            <a:prstGeom prst="rect">
              <a:avLst/>
            </a:prstGeom>
            <a:noFill/>
          </p:spPr>
          <p:txBody>
            <a:bodyPr wrap="square">
              <a:spAutoFit/>
            </a:bodyPr>
            <a:lstStyle/>
            <a:p>
              <a:pPr marL="0" indent="0" algn="ctr">
                <a:buNone/>
              </a:pPr>
              <a:r>
                <a:rPr lang="en-US" sz="1800" dirty="0">
                  <a:solidFill>
                    <a:schemeClr val="tx1"/>
                  </a:solidFill>
                </a:rPr>
                <a:t>Timeline</a:t>
              </a:r>
            </a:p>
          </p:txBody>
        </p:sp>
      </p:grpSp>
      <p:sp>
        <p:nvSpPr>
          <p:cNvPr id="42" name="Arrow: Right 41">
            <a:extLst>
              <a:ext uri="{FF2B5EF4-FFF2-40B4-BE49-F238E27FC236}">
                <a16:creationId xmlns:a16="http://schemas.microsoft.com/office/drawing/2014/main" id="{FCD96F3A-801D-473C-B575-40F666262CBF}"/>
              </a:ext>
            </a:extLst>
          </p:cNvPr>
          <p:cNvSpPr/>
          <p:nvPr/>
        </p:nvSpPr>
        <p:spPr>
          <a:xfrm>
            <a:off x="5306527" y="2914964"/>
            <a:ext cx="60200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Text Placeholder 11">
            <a:extLst>
              <a:ext uri="{FF2B5EF4-FFF2-40B4-BE49-F238E27FC236}">
                <a16:creationId xmlns:a16="http://schemas.microsoft.com/office/drawing/2014/main" id="{2FDD7A95-A46D-4B90-8378-BDA607D9D80C}"/>
              </a:ext>
            </a:extLst>
          </p:cNvPr>
          <p:cNvSpPr txBox="1">
            <a:spLocks/>
          </p:cNvSpPr>
          <p:nvPr/>
        </p:nvSpPr>
        <p:spPr>
          <a:xfrm>
            <a:off x="430281" y="6335873"/>
            <a:ext cx="1009052" cy="249237"/>
          </a:xfrm>
        </p:spPr>
        <p:txBody>
          <a:bodyPr/>
          <a:lstStyle>
            <a:defPPr>
              <a:defRPr lang="en-US"/>
            </a:defPPr>
            <a:lvl1pPr marL="0" algn="l" defTabSz="914400" rtl="0" eaLnBrk="1" latinLnBrk="0" hangingPunct="1">
              <a:defRPr sz="1800" kern="1200">
                <a:solidFill>
                  <a:schemeClr val="tx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Slide 8 of 14</a:t>
            </a:r>
          </a:p>
        </p:txBody>
      </p:sp>
      <p:grpSp>
        <p:nvGrpSpPr>
          <p:cNvPr id="46" name="Group 45">
            <a:extLst>
              <a:ext uri="{FF2B5EF4-FFF2-40B4-BE49-F238E27FC236}">
                <a16:creationId xmlns:a16="http://schemas.microsoft.com/office/drawing/2014/main" id="{BFE11008-655B-446E-9980-1CE998D1260D}"/>
              </a:ext>
            </a:extLst>
          </p:cNvPr>
          <p:cNvGrpSpPr/>
          <p:nvPr/>
        </p:nvGrpSpPr>
        <p:grpSpPr>
          <a:xfrm>
            <a:off x="5980049" y="447899"/>
            <a:ext cx="4901470" cy="809799"/>
            <a:chOff x="5835721" y="5954541"/>
            <a:chExt cx="4901470" cy="809799"/>
          </a:xfrm>
        </p:grpSpPr>
        <p:pic>
          <p:nvPicPr>
            <p:cNvPr id="48" name="Picture 47">
              <a:extLst>
                <a:ext uri="{FF2B5EF4-FFF2-40B4-BE49-F238E27FC236}">
                  <a16:creationId xmlns:a16="http://schemas.microsoft.com/office/drawing/2014/main" id="{089B5FA6-6B71-4344-ACEA-429335386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109" y="6008717"/>
              <a:ext cx="2087082" cy="632279"/>
            </a:xfrm>
            <a:prstGeom prst="rect">
              <a:avLst/>
            </a:prstGeom>
          </p:spPr>
        </p:pic>
        <p:pic>
          <p:nvPicPr>
            <p:cNvPr id="50" name="Picture 49" descr="A picture containing icon&#10;&#10;Description automatically generated">
              <a:extLst>
                <a:ext uri="{FF2B5EF4-FFF2-40B4-BE49-F238E27FC236}">
                  <a16:creationId xmlns:a16="http://schemas.microsoft.com/office/drawing/2014/main" id="{B254F4FB-F841-4832-A0D3-5D1DD1070C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497" y="6081438"/>
              <a:ext cx="1695287" cy="643914"/>
            </a:xfrm>
            <a:prstGeom prst="rect">
              <a:avLst/>
            </a:prstGeom>
          </p:spPr>
        </p:pic>
        <p:pic>
          <p:nvPicPr>
            <p:cNvPr id="53" name="Picture 2" descr="ACIS 2022">
              <a:extLst>
                <a:ext uri="{FF2B5EF4-FFF2-40B4-BE49-F238E27FC236}">
                  <a16:creationId xmlns:a16="http://schemas.microsoft.com/office/drawing/2014/main" id="{D0232925-CDEC-4E4B-A202-C8EC3C61CD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721" y="5954541"/>
              <a:ext cx="899776" cy="809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850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3000"/>
                                        <p:tgtEl>
                                          <p:spTgt spid="4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30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30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59" grpId="0"/>
      <p:bldP spid="42" grpId="0" animBg="1"/>
    </p:bldLst>
  </p:timing>
</p:sld>
</file>

<file path=ppt/theme/theme1.xml><?xml version="1.0" encoding="utf-8"?>
<a:theme xmlns:a="http://schemas.openxmlformats.org/drawingml/2006/main" name="Swinburne">
  <a:themeElements>
    <a:clrScheme name="Swinburne">
      <a:dk1>
        <a:srgbClr val="000000"/>
      </a:dk1>
      <a:lt1>
        <a:sysClr val="window" lastClr="FFFFFF"/>
      </a:lt1>
      <a:dk2>
        <a:srgbClr val="3D3A3B"/>
      </a:dk2>
      <a:lt2>
        <a:srgbClr val="E7E7E8"/>
      </a:lt2>
      <a:accent1>
        <a:srgbClr val="3D3A3B"/>
      </a:accent1>
      <a:accent2>
        <a:srgbClr val="E7E7E8"/>
      </a:accent2>
      <a:accent3>
        <a:srgbClr val="A5A5A5"/>
      </a:accent3>
      <a:accent4>
        <a:srgbClr val="BFBFBF"/>
      </a:accent4>
      <a:accent5>
        <a:srgbClr val="D8D8D8"/>
      </a:accent5>
      <a:accent6>
        <a:srgbClr val="F2F2F2"/>
      </a:accent6>
      <a:hlink>
        <a:srgbClr val="0563C1"/>
      </a:hlink>
      <a:folHlink>
        <a:srgbClr val="954F72"/>
      </a:folHlink>
    </a:clrScheme>
    <a:fontScheme name="SwinburneFonts">
      <a:majorFont>
        <a:latin typeface="Barlow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nburne" id="{2F5F439F-722C-4FD2-84ED-4D1CD1AFAB38}" vid="{5462BE9E-DCA2-451B-A3C6-85FCFC982355}"/>
    </a:ext>
  </a:extLst>
</a:theme>
</file>

<file path=ppt/theme/theme2.xml><?xml version="1.0" encoding="utf-8"?>
<a:theme xmlns:a="http://schemas.openxmlformats.org/drawingml/2006/main" name="Sydney Summit 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4A9E6E55628542A9E00D522079AB8A" ma:contentTypeVersion="13" ma:contentTypeDescription="Create a new document." ma:contentTypeScope="" ma:versionID="bc9d5ad7b866290eeea8d0330b62b471">
  <xsd:schema xmlns:xsd="http://www.w3.org/2001/XMLSchema" xmlns:xs="http://www.w3.org/2001/XMLSchema" xmlns:p="http://schemas.microsoft.com/office/2006/metadata/properties" xmlns:ns2="6db94942-8a34-4a30-a8e6-78b89cf29212" xmlns:ns3="32a27114-0f9b-470d-a484-01f5ccaf5a0e" targetNamespace="http://schemas.microsoft.com/office/2006/metadata/properties" ma:root="true" ma:fieldsID="b30f91d08ecb2ef14acd979bef34f993" ns2:_="" ns3:_="">
    <xsd:import namespace="6db94942-8a34-4a30-a8e6-78b89cf29212"/>
    <xsd:import namespace="32a27114-0f9b-470d-a484-01f5ccaf5a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94942-8a34-4a30-a8e6-78b89cf292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27114-0f9b-470d-a484-01f5ccaf5a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4B8229-934D-4FDB-94FE-E9083E54BC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b94942-8a34-4a30-a8e6-78b89cf29212"/>
    <ds:schemaRef ds:uri="32a27114-0f9b-470d-a484-01f5ccaf5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4C5A5F-5895-4E78-BACE-B717DFEC299E}">
  <ds:schemaRefs>
    <ds:schemaRef ds:uri="http://schemas.microsoft.com/sharepoint/v3/contenttype/forms"/>
  </ds:schemaRefs>
</ds:datastoreItem>
</file>

<file path=customXml/itemProps3.xml><?xml version="1.0" encoding="utf-8"?>
<ds:datastoreItem xmlns:ds="http://schemas.openxmlformats.org/officeDocument/2006/customXml" ds:itemID="{7F8B5A9C-D132-4FCF-951F-362122C708F1}">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6db94942-8a34-4a30-a8e6-78b89cf29212"/>
    <ds:schemaRef ds:uri="32a27114-0f9b-470d-a484-01f5ccaf5a0e"/>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Swinburne</Template>
  <TotalTime>9088</TotalTime>
  <Words>1052</Words>
  <Application>Microsoft Office PowerPoint</Application>
  <PresentationFormat>Widescreen</PresentationFormat>
  <Paragraphs>174</Paragraphs>
  <Slides>16</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Open Sans Light</vt:lpstr>
      <vt:lpstr>Helvetica</vt:lpstr>
      <vt:lpstr>Arial</vt:lpstr>
      <vt:lpstr>Calibri</vt:lpstr>
      <vt:lpstr>Montserrat</vt:lpstr>
      <vt:lpstr>Barlow Light</vt:lpstr>
      <vt:lpstr>Wingdings</vt:lpstr>
      <vt:lpstr>Barlow SemiBold</vt:lpstr>
      <vt:lpstr>Open Sans Semibold</vt:lpstr>
      <vt:lpstr>Open Sans Light Body</vt:lpstr>
      <vt:lpstr>Franklin Gothic Book</vt:lpstr>
      <vt:lpstr>Swinburne</vt:lpstr>
      <vt:lpstr>Sydney Summit title slide</vt:lpstr>
      <vt:lpstr>Designing Mobile Clinical Decision Support Systems: Lessons from the CLOTS Study</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Designing Mobile Clinical Decision Support Systems: Lessons from the CLOTS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 Walsh</dc:creator>
  <cp:lastModifiedBy>Nalika Ulapane</cp:lastModifiedBy>
  <cp:revision>278</cp:revision>
  <dcterms:created xsi:type="dcterms:W3CDTF">2021-04-21T06:12:21Z</dcterms:created>
  <dcterms:modified xsi:type="dcterms:W3CDTF">2022-12-04T21:37:38Z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0x010100144A9E6E55628542A9E00D522079AB8A</vt:lpwstr>
  </property>
</Properties>
</file>